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0" r:id="rId5"/>
    <p:sldId id="261" r:id="rId6"/>
    <p:sldId id="262" r:id="rId7"/>
    <p:sldId id="271" r:id="rId8"/>
    <p:sldId id="272" r:id="rId9"/>
    <p:sldId id="263" r:id="rId10"/>
    <p:sldId id="264" r:id="rId11"/>
    <p:sldId id="273" r:id="rId12"/>
    <p:sldId id="266" r:id="rId13"/>
    <p:sldId id="274" r:id="rId14"/>
    <p:sldId id="265" r:id="rId15"/>
  </p:sldIdLst>
  <p:sldSz cx="18288000" cy="10287000"/>
  <p:notesSz cx="6858000" cy="9144000"/>
  <p:embeddedFontLst>
    <p:embeddedFont>
      <p:font typeface="Abadi MT Condensed Light" panose="020B0306030101010103" pitchFamily="34" charset="77"/>
      <p:regular r:id="rId17"/>
    </p:embeddedFont>
    <p:embeddedFont>
      <p:font typeface="Bernoru UltraExpanded" panose="020F05020202040A0204" pitchFamily="34" charset="0"/>
      <p:regular r:id="rId18"/>
      <p:bold r:id="rId19"/>
      <p:italic r:id="rId20"/>
    </p:embeddedFont>
    <p:embeddedFont>
      <p:font typeface="Calibri" panose="020F0502020204030204" pitchFamily="34" charset="0"/>
      <p:regular r:id="rId21"/>
      <p:bold r:id="rId22"/>
      <p:italic r:id="rId23"/>
      <p:boldItalic r:id="rId24"/>
    </p:embeddedFont>
    <p:embeddedFont>
      <p:font typeface="Cambria Math" panose="02040503050406030204" pitchFamily="18" charset="0"/>
      <p:regular r:id="rId25"/>
    </p:embeddedFont>
    <p:embeddedFont>
      <p:font typeface="Public Sans" panose="020F05020202040A0204" pitchFamily="34" charset="0"/>
      <p:regular r:id="rId18"/>
      <p:italic r:id="rId26"/>
    </p:embeddedFont>
    <p:embeddedFont>
      <p:font typeface="Public Sans Bold" panose="020F05020202040A0204" pitchFamily="34" charset="0"/>
      <p:regular r:id="rId18"/>
      <p: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251" autoAdjust="0"/>
    <p:restoredTop sz="95775" autoAdjust="0"/>
  </p:normalViewPr>
  <p:slideViewPr>
    <p:cSldViewPr>
      <p:cViewPr>
        <p:scale>
          <a:sx n="130" d="100"/>
          <a:sy n="130" d="100"/>
        </p:scale>
        <p:origin x="-6408" y="-1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D0D4C-09FA-7B46-84A5-524FF01DF70A}" type="datetimeFigureOut">
              <a:rPr lang="en-US" smtClean="0"/>
              <a:t>10/5/23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FB8EF-6E40-3044-A3C5-FF4B9F7A2298}" type="slidenum">
              <a:rPr lang="en-US" smtClean="0"/>
              <a:t>‹#›</a:t>
            </a:fld>
            <a:endParaRPr lang="en-US"/>
          </a:p>
        </p:txBody>
      </p:sp>
    </p:spTree>
    <p:extLst>
      <p:ext uri="{BB962C8B-B14F-4D97-AF65-F5344CB8AC3E}">
        <p14:creationId xmlns:p14="http://schemas.microsoft.com/office/powerpoint/2010/main" val="3355087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established car manufacturing companies, seeking expansion in the electric vehicle (EV) sector or considering entry as newcomers, effectively strategize and navigate the dynamic EV market in the State of WA to ensure competitive advantage and long-term sustainability</a:t>
            </a:r>
          </a:p>
        </p:txBody>
      </p:sp>
      <p:sp>
        <p:nvSpPr>
          <p:cNvPr id="4" name="Slide Number Placeholder 3"/>
          <p:cNvSpPr>
            <a:spLocks noGrp="1"/>
          </p:cNvSpPr>
          <p:nvPr>
            <p:ph type="sldNum" sz="quarter" idx="5"/>
          </p:nvPr>
        </p:nvSpPr>
        <p:spPr/>
        <p:txBody>
          <a:bodyPr/>
          <a:lstStyle/>
          <a:p>
            <a:fld id="{200FB8EF-6E40-3044-A3C5-FF4B9F7A2298}" type="slidenum">
              <a:rPr lang="en-US" smtClean="0"/>
              <a:t>3</a:t>
            </a:fld>
            <a:endParaRPr lang="en-US"/>
          </a:p>
        </p:txBody>
      </p:sp>
    </p:spTree>
    <p:extLst>
      <p:ext uri="{BB962C8B-B14F-4D97-AF65-F5344CB8AC3E}">
        <p14:creationId xmlns:p14="http://schemas.microsoft.com/office/powerpoint/2010/main" val="1361736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00FB8EF-6E40-3044-A3C5-FF4B9F7A2298}" type="slidenum">
              <a:rPr lang="en-US" smtClean="0"/>
              <a:t>5</a:t>
            </a:fld>
            <a:endParaRPr lang="en-US"/>
          </a:p>
        </p:txBody>
      </p:sp>
    </p:spTree>
    <p:extLst>
      <p:ext uri="{BB962C8B-B14F-4D97-AF65-F5344CB8AC3E}">
        <p14:creationId xmlns:p14="http://schemas.microsoft.com/office/powerpoint/2010/main" val="59957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3" Type="http://schemas.openxmlformats.org/officeDocument/2006/relationships/image" Target="../media/image52.png"/><Relationship Id="rId7" Type="http://schemas.openxmlformats.org/officeDocument/2006/relationships/image" Target="../media/image38.svg"/><Relationship Id="rId12" Type="http://schemas.openxmlformats.org/officeDocument/2006/relationships/image" Target="../media/image80.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79.png"/><Relationship Id="rId5" Type="http://schemas.openxmlformats.org/officeDocument/2006/relationships/image" Target="../media/image35.svg"/><Relationship Id="rId10" Type="http://schemas.openxmlformats.org/officeDocument/2006/relationships/image" Target="../media/image78.png"/><Relationship Id="rId4" Type="http://schemas.openxmlformats.org/officeDocument/2006/relationships/image" Target="../media/image34.png"/><Relationship Id="rId9"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23.svg"/><Relationship Id="rId3" Type="http://schemas.openxmlformats.org/officeDocument/2006/relationships/image" Target="../media/image82.png"/><Relationship Id="rId7" Type="http://schemas.openxmlformats.org/officeDocument/2006/relationships/image" Target="../media/image55.png"/><Relationship Id="rId12" Type="http://schemas.openxmlformats.org/officeDocument/2006/relationships/image" Target="../media/image2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85.png"/><Relationship Id="rId11" Type="http://schemas.openxmlformats.org/officeDocument/2006/relationships/image" Target="../media/image74.png"/><Relationship Id="rId5" Type="http://schemas.openxmlformats.org/officeDocument/2006/relationships/image" Target="../media/image84.png"/><Relationship Id="rId15" Type="http://schemas.openxmlformats.org/officeDocument/2006/relationships/image" Target="../media/image89.svg"/><Relationship Id="rId10" Type="http://schemas.openxmlformats.org/officeDocument/2006/relationships/image" Target="../media/image80.png"/><Relationship Id="rId4" Type="http://schemas.openxmlformats.org/officeDocument/2006/relationships/image" Target="../media/image83.png"/><Relationship Id="rId9" Type="http://schemas.openxmlformats.org/officeDocument/2006/relationships/image" Target="../media/image87.png"/><Relationship Id="rId14" Type="http://schemas.openxmlformats.org/officeDocument/2006/relationships/image" Target="../media/image88.png"/></Relationships>
</file>

<file path=ppt/slides/_rels/slide12.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1.png"/><Relationship Id="rId7" Type="http://schemas.openxmlformats.org/officeDocument/2006/relationships/image" Target="../media/image86.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9" Type="http://schemas.openxmlformats.org/officeDocument/2006/relationships/image" Target="../media/image80.png"/></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8.png"/><Relationship Id="rId18" Type="http://schemas.openxmlformats.org/officeDocument/2006/relationships/image" Target="../media/image88.png"/><Relationship Id="rId3" Type="http://schemas.openxmlformats.org/officeDocument/2006/relationships/hyperlink" Target="https://www.kaggle.com/datasets/sidharth178/car-prices-dataset" TargetMode="External"/><Relationship Id="rId21" Type="http://schemas.openxmlformats.org/officeDocument/2006/relationships/image" Target="../media/image13.svg"/><Relationship Id="rId7" Type="http://schemas.openxmlformats.org/officeDocument/2006/relationships/image" Target="../media/image96.png"/><Relationship Id="rId12" Type="http://schemas.openxmlformats.org/officeDocument/2006/relationships/image" Target="../media/image97.png"/><Relationship Id="rId17" Type="http://schemas.openxmlformats.org/officeDocument/2006/relationships/image" Target="../media/image23.svg"/><Relationship Id="rId2" Type="http://schemas.openxmlformats.org/officeDocument/2006/relationships/image" Target="../media/image30.png"/><Relationship Id="rId16" Type="http://schemas.openxmlformats.org/officeDocument/2006/relationships/image" Target="../media/image22.png"/><Relationship Id="rId20"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95.png"/><Relationship Id="rId11" Type="http://schemas.openxmlformats.org/officeDocument/2006/relationships/image" Target="../media/image74.png"/><Relationship Id="rId5" Type="http://schemas.openxmlformats.org/officeDocument/2006/relationships/hyperlink" Target="https://data.wa.gov/Transportation/Electric-Vehicle-Population-Data/f6w7-q2d2" TargetMode="External"/><Relationship Id="rId15" Type="http://schemas.openxmlformats.org/officeDocument/2006/relationships/image" Target="../media/image100.png"/><Relationship Id="rId10" Type="http://schemas.openxmlformats.org/officeDocument/2006/relationships/image" Target="../media/image80.png"/><Relationship Id="rId19" Type="http://schemas.openxmlformats.org/officeDocument/2006/relationships/image" Target="../media/image89.svg"/><Relationship Id="rId4" Type="http://schemas.openxmlformats.org/officeDocument/2006/relationships/hyperlink" Target="http://opendatacommons.org/licenses/odbl/1.0/" TargetMode="External"/><Relationship Id="rId9" Type="http://schemas.openxmlformats.org/officeDocument/2006/relationships/image" Target="../media/image79.png"/><Relationship Id="rId14" Type="http://schemas.openxmlformats.org/officeDocument/2006/relationships/image" Target="../media/image99.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79.png"/><Relationship Id="rId3" Type="http://schemas.openxmlformats.org/officeDocument/2006/relationships/image" Target="../media/image23.svg"/><Relationship Id="rId7" Type="http://schemas.openxmlformats.org/officeDocument/2006/relationships/image" Target="../media/image31.png"/><Relationship Id="rId12" Type="http://schemas.openxmlformats.org/officeDocument/2006/relationships/image" Target="../media/image87.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89.svg"/><Relationship Id="rId11" Type="http://schemas.openxmlformats.org/officeDocument/2006/relationships/image" Target="../media/image96.png"/><Relationship Id="rId5" Type="http://schemas.openxmlformats.org/officeDocument/2006/relationships/image" Target="../media/image88.png"/><Relationship Id="rId10" Type="http://schemas.openxmlformats.org/officeDocument/2006/relationships/image" Target="../media/image95.png"/><Relationship Id="rId4" Type="http://schemas.openxmlformats.org/officeDocument/2006/relationships/image" Target="../media/image101.png"/><Relationship Id="rId9"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slide" Target="slide3.xml"/><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5.png"/><Relationship Id="rId16"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7.svg"/><Relationship Id="rId15" Type="http://schemas.openxmlformats.org/officeDocument/2006/relationships/image" Target="../media/image25.svg"/><Relationship Id="rId10" Type="http://schemas.openxmlformats.org/officeDocument/2006/relationships/image" Target="../media/image20.png"/><Relationship Id="rId19" Type="http://schemas.openxmlformats.org/officeDocument/2006/relationships/image" Target="../media/image29.png"/><Relationship Id="rId4" Type="http://schemas.openxmlformats.org/officeDocument/2006/relationships/image" Target="../media/image6.png"/><Relationship Id="rId9" Type="http://schemas.openxmlformats.org/officeDocument/2006/relationships/image" Target="../media/image19.svg"/><Relationship Id="rId14" Type="http://schemas.openxmlformats.org/officeDocument/2006/relationships/image" Target="../media/image24.png"/></Relationships>
</file>

<file path=ppt/slides/_rels/slide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8.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14.png"/><Relationship Id="rId14" Type="http://schemas.openxmlformats.org/officeDocument/2006/relationships/image" Target="../media/image40.svg"/></Relationships>
</file>

<file path=ppt/slides/_rels/slide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jpeg"/><Relationship Id="rId7" Type="http://schemas.openxmlformats.org/officeDocument/2006/relationships/image" Target="../media/image43.jpe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38.svg"/><Relationship Id="rId5" Type="http://schemas.openxmlformats.org/officeDocument/2006/relationships/image" Target="../media/image3.png"/><Relationship Id="rId10" Type="http://schemas.openxmlformats.org/officeDocument/2006/relationships/image" Target="../media/image37.png"/><Relationship Id="rId4" Type="http://schemas.openxmlformats.org/officeDocument/2006/relationships/image" Target="../media/image42.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8.png"/><Relationship Id="rId12" Type="http://schemas.openxmlformats.org/officeDocument/2006/relationships/image" Target="../media/image35.svg"/><Relationship Id="rId17" Type="http://schemas.openxmlformats.org/officeDocument/2006/relationships/image" Target="../media/image54.png"/><Relationship Id="rId2" Type="http://schemas.openxmlformats.org/officeDocument/2006/relationships/notesSlide" Target="../notesSlides/notesSlide2.xml"/><Relationship Id="rId16"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34.png"/><Relationship Id="rId5" Type="http://schemas.openxmlformats.org/officeDocument/2006/relationships/image" Target="../media/image46.jpeg"/><Relationship Id="rId15" Type="http://schemas.openxmlformats.org/officeDocument/2006/relationships/image" Target="../media/image52.png"/><Relationship Id="rId10" Type="http://schemas.openxmlformats.org/officeDocument/2006/relationships/image" Target="../media/image11.svg"/><Relationship Id="rId4" Type="http://schemas.openxmlformats.org/officeDocument/2006/relationships/slide" Target="slide2.xml"/><Relationship Id="rId9" Type="http://schemas.openxmlformats.org/officeDocument/2006/relationships/image" Target="../media/image10.png"/><Relationship Id="rId14" Type="http://schemas.openxmlformats.org/officeDocument/2006/relationships/image" Target="../media/image51.png"/></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17.svg"/><Relationship Id="rId7" Type="http://schemas.openxmlformats.org/officeDocument/2006/relationships/image" Target="../media/image19.svg"/><Relationship Id="rId12" Type="http://schemas.openxmlformats.org/officeDocument/2006/relationships/image" Target="../media/image58.png"/><Relationship Id="rId17" Type="http://schemas.openxmlformats.org/officeDocument/2006/relationships/image" Target="../media/image62.png"/><Relationship Id="rId2" Type="http://schemas.openxmlformats.org/officeDocument/2006/relationships/image" Target="../media/image16.png"/><Relationship Id="rId16" Type="http://schemas.microsoft.com/office/2007/relationships/hdphoto" Target="../media/hdphoto2.wdp"/><Relationship Id="rId1" Type="http://schemas.openxmlformats.org/officeDocument/2006/relationships/slideLayout" Target="../slideLayouts/slideLayout7.xml"/><Relationship Id="rId6" Type="http://schemas.openxmlformats.org/officeDocument/2006/relationships/image" Target="../media/image18.png"/><Relationship Id="rId11" Type="http://schemas.microsoft.com/office/2007/relationships/hdphoto" Target="../media/hdphoto1.wdp"/><Relationship Id="rId5" Type="http://schemas.openxmlformats.org/officeDocument/2006/relationships/image" Target="../media/image23.svg"/><Relationship Id="rId15" Type="http://schemas.openxmlformats.org/officeDocument/2006/relationships/image" Target="../media/image61.png"/><Relationship Id="rId10" Type="http://schemas.openxmlformats.org/officeDocument/2006/relationships/image" Target="../media/image57.png"/><Relationship Id="rId4" Type="http://schemas.openxmlformats.org/officeDocument/2006/relationships/image" Target="../media/image22.png"/><Relationship Id="rId9" Type="http://schemas.openxmlformats.org/officeDocument/2006/relationships/image" Target="../media/image56.png"/><Relationship Id="rId1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svg"/><Relationship Id="rId9"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8345566"/>
            <a:ext cx="16230600" cy="1178732"/>
            <a:chOff x="0" y="0"/>
            <a:chExt cx="812800" cy="59029"/>
          </a:xfrm>
        </p:grpSpPr>
        <p:sp>
          <p:nvSpPr>
            <p:cNvPr id="3" name="Freeform 3"/>
            <p:cNvSpPr/>
            <p:nvPr/>
          </p:nvSpPr>
          <p:spPr>
            <a:xfrm>
              <a:off x="0" y="0"/>
              <a:ext cx="812800" cy="59029"/>
            </a:xfrm>
            <a:custGeom>
              <a:avLst/>
              <a:gdLst/>
              <a:ahLst/>
              <a:cxnLst/>
              <a:rect l="l" t="t" r="r" b="b"/>
              <a:pathLst>
                <a:path w="812800" h="59029">
                  <a:moveTo>
                    <a:pt x="29514" y="0"/>
                  </a:moveTo>
                  <a:lnTo>
                    <a:pt x="783286" y="0"/>
                  </a:lnTo>
                  <a:cubicBezTo>
                    <a:pt x="799586" y="0"/>
                    <a:pt x="812800" y="13214"/>
                    <a:pt x="812800" y="29514"/>
                  </a:cubicBezTo>
                  <a:lnTo>
                    <a:pt x="812800" y="29514"/>
                  </a:lnTo>
                  <a:cubicBezTo>
                    <a:pt x="812800" y="37342"/>
                    <a:pt x="809690" y="44849"/>
                    <a:pt x="804155" y="50384"/>
                  </a:cubicBezTo>
                  <a:cubicBezTo>
                    <a:pt x="798620" y="55919"/>
                    <a:pt x="791113" y="59029"/>
                    <a:pt x="783286" y="59029"/>
                  </a:cubicBezTo>
                  <a:lnTo>
                    <a:pt x="29514" y="59029"/>
                  </a:lnTo>
                  <a:cubicBezTo>
                    <a:pt x="13214" y="59029"/>
                    <a:pt x="0" y="45815"/>
                    <a:pt x="0" y="29514"/>
                  </a:cubicBezTo>
                  <a:lnTo>
                    <a:pt x="0" y="29514"/>
                  </a:lnTo>
                  <a:cubicBezTo>
                    <a:pt x="0" y="13214"/>
                    <a:pt x="13214" y="0"/>
                    <a:pt x="29514" y="0"/>
                  </a:cubicBezTo>
                  <a:close/>
                </a:path>
              </a:pathLst>
            </a:custGeom>
            <a:solidFill>
              <a:srgbClr val="0D0D0D"/>
            </a:solidFill>
            <a:ln w="19050" cap="rnd">
              <a:solidFill>
                <a:srgbClr val="FDFCF5"/>
              </a:solidFill>
              <a:prstDash val="solid"/>
              <a:round/>
            </a:ln>
          </p:spPr>
          <p:txBody>
            <a:bodyPr/>
            <a:lstStyle/>
            <a:p>
              <a:endParaRPr lang="en-US"/>
            </a:p>
          </p:txBody>
        </p:sp>
        <p:sp>
          <p:nvSpPr>
            <p:cNvPr id="4" name="TextBox 4"/>
            <p:cNvSpPr txBox="1"/>
            <p:nvPr/>
          </p:nvSpPr>
          <p:spPr>
            <a:xfrm>
              <a:off x="0" y="-57150"/>
              <a:ext cx="812800" cy="869950"/>
            </a:xfrm>
            <a:prstGeom prst="rect">
              <a:avLst/>
            </a:prstGeom>
          </p:spPr>
          <p:txBody>
            <a:bodyPr lIns="254000" tIns="254000" rIns="254000" bIns="254000" rtlCol="0" anchor="ctr"/>
            <a:lstStyle/>
            <a:p>
              <a:pPr marL="0" lvl="0" indent="0">
                <a:lnSpc>
                  <a:spcPts val="3080"/>
                </a:lnSpc>
                <a:spcBef>
                  <a:spcPct val="0"/>
                </a:spcBef>
              </a:pPr>
              <a:r>
                <a:rPr lang="en-US" sz="2200">
                  <a:solidFill>
                    <a:srgbClr val="FDFCF5"/>
                  </a:solidFill>
                  <a:latin typeface="Public Sans"/>
                </a:rPr>
                <a:t>   ADD A SHORT DESCRIPTION</a:t>
              </a:r>
            </a:p>
          </p:txBody>
        </p:sp>
      </p:grpSp>
      <p:sp>
        <p:nvSpPr>
          <p:cNvPr id="5" name="Freeform 5"/>
          <p:cNvSpPr/>
          <p:nvPr/>
        </p:nvSpPr>
        <p:spPr>
          <a:xfrm>
            <a:off x="6168260" y="1388441"/>
            <a:ext cx="5901563" cy="1807354"/>
          </a:xfrm>
          <a:custGeom>
            <a:avLst/>
            <a:gdLst/>
            <a:ahLst/>
            <a:cxnLst/>
            <a:rect l="l" t="t" r="r" b="b"/>
            <a:pathLst>
              <a:path w="5901563" h="1807354">
                <a:moveTo>
                  <a:pt x="0" y="0"/>
                </a:moveTo>
                <a:lnTo>
                  <a:pt x="5901563" y="0"/>
                </a:lnTo>
                <a:lnTo>
                  <a:pt x="5901563" y="1807353"/>
                </a:lnTo>
                <a:lnTo>
                  <a:pt x="0" y="1807353"/>
                </a:lnTo>
                <a:lnTo>
                  <a:pt x="0" y="0"/>
                </a:lnTo>
                <a:close/>
              </a:path>
            </a:pathLst>
          </a:custGeom>
          <a:blipFill>
            <a:blip r:embed="rId2"/>
            <a:stretch>
              <a:fillRect/>
            </a:stretch>
          </a:blipFill>
        </p:spPr>
        <p:txBody>
          <a:bodyPr/>
          <a:lstStyle/>
          <a:p>
            <a:endParaRPr lang="en-US"/>
          </a:p>
        </p:txBody>
      </p:sp>
      <p:sp>
        <p:nvSpPr>
          <p:cNvPr id="6" name="Freeform 6"/>
          <p:cNvSpPr/>
          <p:nvPr/>
        </p:nvSpPr>
        <p:spPr>
          <a:xfrm>
            <a:off x="12624530" y="3629966"/>
            <a:ext cx="4183496" cy="3268356"/>
          </a:xfrm>
          <a:custGeom>
            <a:avLst/>
            <a:gdLst/>
            <a:ahLst/>
            <a:cxnLst/>
            <a:rect l="l" t="t" r="r" b="b"/>
            <a:pathLst>
              <a:path w="4183496" h="3268356">
                <a:moveTo>
                  <a:pt x="0" y="0"/>
                </a:moveTo>
                <a:lnTo>
                  <a:pt x="4183495" y="0"/>
                </a:lnTo>
                <a:lnTo>
                  <a:pt x="4183495" y="3268356"/>
                </a:lnTo>
                <a:lnTo>
                  <a:pt x="0" y="3268356"/>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70597" y="5440373"/>
            <a:ext cx="16594174" cy="1810968"/>
          </a:xfrm>
          <a:prstGeom prst="rect">
            <a:avLst/>
          </a:prstGeom>
        </p:spPr>
        <p:txBody>
          <a:bodyPr lIns="0" tIns="0" rIns="0" bIns="0" rtlCol="0" anchor="t">
            <a:spAutoFit/>
          </a:bodyPr>
          <a:lstStyle/>
          <a:p>
            <a:pPr algn="r">
              <a:lnSpc>
                <a:spcPts val="14312"/>
              </a:lnSpc>
            </a:pPr>
            <a:r>
              <a:rPr lang="en-US" sz="11359" dirty="0">
                <a:solidFill>
                  <a:srgbClr val="FDFCF5"/>
                </a:solidFill>
                <a:latin typeface="Public Sans Bold"/>
              </a:rPr>
              <a:t>ELECTRIC VEHICLES</a:t>
            </a:r>
          </a:p>
        </p:txBody>
      </p:sp>
      <p:sp>
        <p:nvSpPr>
          <p:cNvPr id="8" name="Freeform 8"/>
          <p:cNvSpPr/>
          <p:nvPr/>
        </p:nvSpPr>
        <p:spPr>
          <a:xfrm rot="-362614">
            <a:off x="-1429379" y="953611"/>
            <a:ext cx="7315200" cy="3338391"/>
          </a:xfrm>
          <a:custGeom>
            <a:avLst/>
            <a:gdLst/>
            <a:ahLst/>
            <a:cxnLst/>
            <a:rect l="l" t="t" r="r" b="b"/>
            <a:pathLst>
              <a:path w="7315200" h="3338391">
                <a:moveTo>
                  <a:pt x="0" y="0"/>
                </a:moveTo>
                <a:lnTo>
                  <a:pt x="7315200" y="0"/>
                </a:lnTo>
                <a:lnTo>
                  <a:pt x="7315200" y="3338392"/>
                </a:lnTo>
                <a:lnTo>
                  <a:pt x="0" y="33383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18411" y="3195795"/>
            <a:ext cx="3914985" cy="1947705"/>
          </a:xfrm>
          <a:custGeom>
            <a:avLst/>
            <a:gdLst/>
            <a:ahLst/>
            <a:cxnLst/>
            <a:rect l="l" t="t" r="r" b="b"/>
            <a:pathLst>
              <a:path w="3914985" h="1947705">
                <a:moveTo>
                  <a:pt x="0" y="0"/>
                </a:moveTo>
                <a:lnTo>
                  <a:pt x="3914985" y="0"/>
                </a:lnTo>
                <a:lnTo>
                  <a:pt x="3914985" y="1947705"/>
                </a:lnTo>
                <a:lnTo>
                  <a:pt x="0" y="1947705"/>
                </a:lnTo>
                <a:lnTo>
                  <a:pt x="0" y="0"/>
                </a:lnTo>
                <a:close/>
              </a:path>
            </a:pathLst>
          </a:custGeom>
          <a:blipFill>
            <a:blip r:embed="rId6"/>
            <a:stretch>
              <a:fillRect/>
            </a:stretch>
          </a:blipFill>
        </p:spPr>
        <p:txBody>
          <a:bodyPr/>
          <a:lstStyle/>
          <a:p>
            <a:endParaRPr lang="en-US"/>
          </a:p>
        </p:txBody>
      </p:sp>
      <p:sp>
        <p:nvSpPr>
          <p:cNvPr id="10" name="Freeform 10"/>
          <p:cNvSpPr/>
          <p:nvPr/>
        </p:nvSpPr>
        <p:spPr>
          <a:xfrm>
            <a:off x="16263487" y="8664064"/>
            <a:ext cx="540752" cy="541737"/>
          </a:xfrm>
          <a:custGeom>
            <a:avLst/>
            <a:gdLst/>
            <a:ahLst/>
            <a:cxnLst/>
            <a:rect l="l" t="t" r="r" b="b"/>
            <a:pathLst>
              <a:path w="540752" h="541737">
                <a:moveTo>
                  <a:pt x="0" y="0"/>
                </a:moveTo>
                <a:lnTo>
                  <a:pt x="540752" y="0"/>
                </a:lnTo>
                <a:lnTo>
                  <a:pt x="540752" y="541737"/>
                </a:lnTo>
                <a:lnTo>
                  <a:pt x="0" y="54173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rot="-1502819">
            <a:off x="6677341" y="-721932"/>
            <a:ext cx="2162862" cy="2360558"/>
          </a:xfrm>
          <a:custGeom>
            <a:avLst/>
            <a:gdLst/>
            <a:ahLst/>
            <a:cxnLst/>
            <a:rect l="l" t="t" r="r" b="b"/>
            <a:pathLst>
              <a:path w="2162862" h="2360558">
                <a:moveTo>
                  <a:pt x="0" y="0"/>
                </a:moveTo>
                <a:lnTo>
                  <a:pt x="2162861" y="0"/>
                </a:lnTo>
                <a:lnTo>
                  <a:pt x="2162861" y="2360559"/>
                </a:lnTo>
                <a:lnTo>
                  <a:pt x="0" y="2360559"/>
                </a:lnTo>
                <a:lnTo>
                  <a:pt x="0" y="0"/>
                </a:lnTo>
                <a:close/>
              </a:path>
            </a:pathLst>
          </a:custGeom>
          <a:blipFill>
            <a:blip r:embed="rId9"/>
            <a:stretch>
              <a:fillRect/>
            </a:stretch>
          </a:blipFill>
        </p:spPr>
        <p:txBody>
          <a:bodyPr/>
          <a:lstStyle/>
          <a:p>
            <a:endParaRPr lang="en-US"/>
          </a:p>
        </p:txBody>
      </p:sp>
      <p:sp>
        <p:nvSpPr>
          <p:cNvPr id="12" name="Freeform 12"/>
          <p:cNvSpPr/>
          <p:nvPr/>
        </p:nvSpPr>
        <p:spPr>
          <a:xfrm>
            <a:off x="16998013" y="3533494"/>
            <a:ext cx="1940298" cy="1992604"/>
          </a:xfrm>
          <a:custGeom>
            <a:avLst/>
            <a:gdLst/>
            <a:ahLst/>
            <a:cxnLst/>
            <a:rect l="l" t="t" r="r" b="b"/>
            <a:pathLst>
              <a:path w="1940298" h="1992604">
                <a:moveTo>
                  <a:pt x="0" y="0"/>
                </a:moveTo>
                <a:lnTo>
                  <a:pt x="1940298" y="0"/>
                </a:lnTo>
                <a:lnTo>
                  <a:pt x="1940298" y="1992604"/>
                </a:lnTo>
                <a:lnTo>
                  <a:pt x="0" y="1992604"/>
                </a:lnTo>
                <a:lnTo>
                  <a:pt x="0" y="0"/>
                </a:lnTo>
                <a:close/>
              </a:path>
            </a:pathLst>
          </a:custGeom>
          <a:blipFill>
            <a:blip r:embed="rId10"/>
            <a:stretch>
              <a:fillRect/>
            </a:stretch>
          </a:blipFill>
        </p:spPr>
        <p:txBody>
          <a:bodyPr/>
          <a:lstStyle/>
          <a:p>
            <a:endParaRPr lang="en-US"/>
          </a:p>
        </p:txBody>
      </p:sp>
      <p:sp>
        <p:nvSpPr>
          <p:cNvPr id="13" name="Freeform 13"/>
          <p:cNvSpPr/>
          <p:nvPr/>
        </p:nvSpPr>
        <p:spPr>
          <a:xfrm rot="-1237546">
            <a:off x="12696816" y="3760542"/>
            <a:ext cx="982697" cy="1076660"/>
          </a:xfrm>
          <a:custGeom>
            <a:avLst/>
            <a:gdLst/>
            <a:ahLst/>
            <a:cxnLst/>
            <a:rect l="l" t="t" r="r" b="b"/>
            <a:pathLst>
              <a:path w="982697" h="1076660">
                <a:moveTo>
                  <a:pt x="0" y="0"/>
                </a:moveTo>
                <a:lnTo>
                  <a:pt x="982697" y="0"/>
                </a:lnTo>
                <a:lnTo>
                  <a:pt x="982697" y="1076660"/>
                </a:lnTo>
                <a:lnTo>
                  <a:pt x="0" y="107666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4" name="TextBox 14"/>
          <p:cNvSpPr txBox="1"/>
          <p:nvPr/>
        </p:nvSpPr>
        <p:spPr>
          <a:xfrm>
            <a:off x="12690185" y="1202982"/>
            <a:ext cx="4307828" cy="2253996"/>
          </a:xfrm>
          <a:prstGeom prst="rect">
            <a:avLst/>
          </a:prstGeom>
        </p:spPr>
        <p:txBody>
          <a:bodyPr lIns="0" tIns="0" rIns="0" bIns="0" rtlCol="0" anchor="t">
            <a:spAutoFit/>
          </a:bodyPr>
          <a:lstStyle/>
          <a:p>
            <a:pPr marL="0" lvl="0" indent="0" algn="r">
              <a:lnSpc>
                <a:spcPts val="17891"/>
              </a:lnSpc>
              <a:spcBef>
                <a:spcPct val="0"/>
              </a:spcBef>
            </a:pPr>
            <a:r>
              <a:rPr lang="en-US" sz="14199" dirty="0">
                <a:solidFill>
                  <a:srgbClr val="FDFCF5"/>
                </a:solidFill>
                <a:latin typeface="Public Sans Bold"/>
              </a:rPr>
              <a:t>RISE</a:t>
            </a:r>
          </a:p>
        </p:txBody>
      </p:sp>
      <p:sp>
        <p:nvSpPr>
          <p:cNvPr id="15" name="Freeform 15"/>
          <p:cNvSpPr/>
          <p:nvPr/>
        </p:nvSpPr>
        <p:spPr>
          <a:xfrm rot="2399293">
            <a:off x="13987066" y="3004936"/>
            <a:ext cx="635465" cy="696227"/>
          </a:xfrm>
          <a:custGeom>
            <a:avLst/>
            <a:gdLst/>
            <a:ahLst/>
            <a:cxnLst/>
            <a:rect l="l" t="t" r="r" b="b"/>
            <a:pathLst>
              <a:path w="635465" h="696227">
                <a:moveTo>
                  <a:pt x="0" y="0"/>
                </a:moveTo>
                <a:lnTo>
                  <a:pt x="635465" y="0"/>
                </a:lnTo>
                <a:lnTo>
                  <a:pt x="635465" y="696226"/>
                </a:lnTo>
                <a:lnTo>
                  <a:pt x="0" y="6962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6" name="Freeform 16"/>
          <p:cNvSpPr/>
          <p:nvPr/>
        </p:nvSpPr>
        <p:spPr>
          <a:xfrm rot="4651431">
            <a:off x="5114072" y="5426610"/>
            <a:ext cx="1616830" cy="6840433"/>
          </a:xfrm>
          <a:custGeom>
            <a:avLst/>
            <a:gdLst/>
            <a:ahLst/>
            <a:cxnLst/>
            <a:rect l="l" t="t" r="r" b="b"/>
            <a:pathLst>
              <a:path w="1616830" h="6840433">
                <a:moveTo>
                  <a:pt x="0" y="0"/>
                </a:moveTo>
                <a:lnTo>
                  <a:pt x="1616829" y="0"/>
                </a:lnTo>
                <a:lnTo>
                  <a:pt x="1616829" y="6840433"/>
                </a:lnTo>
                <a:lnTo>
                  <a:pt x="0" y="684043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7" name="TextBox 17"/>
          <p:cNvSpPr txBox="1"/>
          <p:nvPr/>
        </p:nvSpPr>
        <p:spPr>
          <a:xfrm>
            <a:off x="1028700" y="1488545"/>
            <a:ext cx="6225553" cy="1453896"/>
          </a:xfrm>
          <a:prstGeom prst="rect">
            <a:avLst/>
          </a:prstGeom>
        </p:spPr>
        <p:txBody>
          <a:bodyPr lIns="0" tIns="0" rIns="0" bIns="0" rtlCol="0" anchor="t">
            <a:spAutoFit/>
          </a:bodyPr>
          <a:lstStyle/>
          <a:p>
            <a:pPr marL="0" lvl="0" indent="0">
              <a:lnSpc>
                <a:spcPts val="11592"/>
              </a:lnSpc>
              <a:spcBef>
                <a:spcPct val="0"/>
              </a:spcBef>
            </a:pPr>
            <a:r>
              <a:rPr lang="en-US" sz="9200" dirty="0">
                <a:solidFill>
                  <a:srgbClr val="FDFCF5"/>
                </a:solidFill>
                <a:latin typeface="Bernoru UltraExpanded"/>
              </a:rPr>
              <a:t>THE</a:t>
            </a:r>
          </a:p>
        </p:txBody>
      </p:sp>
      <p:sp>
        <p:nvSpPr>
          <p:cNvPr id="18" name="TextBox 18"/>
          <p:cNvSpPr txBox="1"/>
          <p:nvPr/>
        </p:nvSpPr>
        <p:spPr>
          <a:xfrm>
            <a:off x="5785276" y="3572816"/>
            <a:ext cx="6386284" cy="1453895"/>
          </a:xfrm>
          <a:prstGeom prst="rect">
            <a:avLst/>
          </a:prstGeom>
        </p:spPr>
        <p:txBody>
          <a:bodyPr lIns="0" tIns="0" rIns="0" bIns="0" rtlCol="0" anchor="t">
            <a:spAutoFit/>
          </a:bodyPr>
          <a:lstStyle/>
          <a:p>
            <a:pPr marL="0" lvl="0" indent="0" algn="ctr">
              <a:lnSpc>
                <a:spcPts val="11592"/>
              </a:lnSpc>
              <a:spcBef>
                <a:spcPct val="0"/>
              </a:spcBef>
            </a:pPr>
            <a:r>
              <a:rPr lang="en-US" sz="9200">
                <a:solidFill>
                  <a:srgbClr val="FDFCF5"/>
                </a:solidFill>
                <a:latin typeface="Bernoru UltraExpanded"/>
              </a:rPr>
              <a:t>OF</a:t>
            </a:r>
          </a:p>
        </p:txBody>
      </p:sp>
      <p:sp>
        <p:nvSpPr>
          <p:cNvPr id="19" name="Freeform 19"/>
          <p:cNvSpPr/>
          <p:nvPr/>
        </p:nvSpPr>
        <p:spPr>
          <a:xfrm rot="-6691751">
            <a:off x="1070177" y="5529156"/>
            <a:ext cx="1330834" cy="1549734"/>
          </a:xfrm>
          <a:custGeom>
            <a:avLst/>
            <a:gdLst/>
            <a:ahLst/>
            <a:cxnLst/>
            <a:rect l="l" t="t" r="r" b="b"/>
            <a:pathLst>
              <a:path w="1330834" h="1549734">
                <a:moveTo>
                  <a:pt x="0" y="0"/>
                </a:moveTo>
                <a:lnTo>
                  <a:pt x="1330834" y="0"/>
                </a:lnTo>
                <a:lnTo>
                  <a:pt x="1330834" y="1549735"/>
                </a:lnTo>
                <a:lnTo>
                  <a:pt x="0" y="1549735"/>
                </a:lnTo>
                <a:lnTo>
                  <a:pt x="0" y="0"/>
                </a:lnTo>
                <a:close/>
              </a:path>
            </a:pathLst>
          </a:custGeom>
          <a:blipFill>
            <a:blip r:embed="rId15"/>
            <a:stretch>
              <a:fillRect/>
            </a:stretch>
          </a:blipFill>
        </p:spPr>
        <p:txBody>
          <a:bodyPr/>
          <a:lstStyle/>
          <a:p>
            <a:endParaRPr lang="en-US"/>
          </a:p>
        </p:txBody>
      </p:sp>
      <p:sp>
        <p:nvSpPr>
          <p:cNvPr id="21" name="Freeform 5">
            <a:extLst>
              <a:ext uri="{FF2B5EF4-FFF2-40B4-BE49-F238E27FC236}">
                <a16:creationId xmlns:a16="http://schemas.microsoft.com/office/drawing/2014/main" id="{195482F4-69C2-CD22-8101-1E8F0C8F978E}"/>
              </a:ext>
            </a:extLst>
          </p:cNvPr>
          <p:cNvSpPr/>
          <p:nvPr/>
        </p:nvSpPr>
        <p:spPr>
          <a:xfrm flipH="1">
            <a:off x="9647889" y="7365143"/>
            <a:ext cx="5779865" cy="2028456"/>
          </a:xfrm>
          <a:custGeom>
            <a:avLst/>
            <a:gdLst/>
            <a:ahLst/>
            <a:cxnLst/>
            <a:rect l="l" t="t" r="r" b="b"/>
            <a:pathLst>
              <a:path w="5901563" h="1807354">
                <a:moveTo>
                  <a:pt x="0" y="0"/>
                </a:moveTo>
                <a:lnTo>
                  <a:pt x="5901563" y="0"/>
                </a:lnTo>
                <a:lnTo>
                  <a:pt x="5901563" y="1807353"/>
                </a:lnTo>
                <a:lnTo>
                  <a:pt x="0" y="1807353"/>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59" y="7489"/>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a:p>
        </p:txBody>
      </p:sp>
      <p:sp>
        <p:nvSpPr>
          <p:cNvPr id="3" name="Freeform 3"/>
          <p:cNvSpPr/>
          <p:nvPr/>
        </p:nvSpPr>
        <p:spPr>
          <a:xfrm rot="-6772049">
            <a:off x="16136795" y="-2472467"/>
            <a:ext cx="1669146" cy="5038933"/>
          </a:xfrm>
          <a:custGeom>
            <a:avLst/>
            <a:gdLst/>
            <a:ahLst/>
            <a:cxnLst/>
            <a:rect l="l" t="t" r="r" b="b"/>
            <a:pathLst>
              <a:path w="1669146" h="5038933">
                <a:moveTo>
                  <a:pt x="0" y="0"/>
                </a:moveTo>
                <a:lnTo>
                  <a:pt x="1669147" y="0"/>
                </a:lnTo>
                <a:lnTo>
                  <a:pt x="1669147" y="5038933"/>
                </a:lnTo>
                <a:lnTo>
                  <a:pt x="0" y="5038933"/>
                </a:lnTo>
                <a:lnTo>
                  <a:pt x="0" y="0"/>
                </a:lnTo>
                <a:close/>
              </a:path>
            </a:pathLst>
          </a:custGeom>
          <a:blipFill>
            <a:blip r:embed="rId3"/>
            <a:stretch>
              <a:fillRect/>
            </a:stretch>
          </a:blipFill>
        </p:spPr>
        <p:txBody>
          <a:bodyPr/>
          <a:lstStyle/>
          <a:p>
            <a:endParaRPr lang="en-US"/>
          </a:p>
        </p:txBody>
      </p:sp>
      <p:sp>
        <p:nvSpPr>
          <p:cNvPr id="4" name="Freeform 4"/>
          <p:cNvSpPr/>
          <p:nvPr/>
        </p:nvSpPr>
        <p:spPr>
          <a:xfrm rot="590798" flipH="1">
            <a:off x="-365836" y="6492329"/>
            <a:ext cx="1669146" cy="5038933"/>
          </a:xfrm>
          <a:custGeom>
            <a:avLst/>
            <a:gdLst/>
            <a:ahLst/>
            <a:cxnLst/>
            <a:rect l="l" t="t" r="r" b="b"/>
            <a:pathLst>
              <a:path w="1669146" h="5038933">
                <a:moveTo>
                  <a:pt x="1669146" y="0"/>
                </a:moveTo>
                <a:lnTo>
                  <a:pt x="0" y="0"/>
                </a:lnTo>
                <a:lnTo>
                  <a:pt x="0" y="5038932"/>
                </a:lnTo>
                <a:lnTo>
                  <a:pt x="1669146" y="5038932"/>
                </a:lnTo>
                <a:lnTo>
                  <a:pt x="1669146" y="0"/>
                </a:lnTo>
                <a:close/>
              </a:path>
            </a:pathLst>
          </a:custGeom>
          <a:blipFill>
            <a:blip r:embed="rId3"/>
            <a:stretch>
              <a:fillRect/>
            </a:stretch>
          </a:blipFill>
        </p:spPr>
        <p:txBody>
          <a:bodyPr/>
          <a:lstStyle/>
          <a:p>
            <a:endParaRPr lang="en-US"/>
          </a:p>
        </p:txBody>
      </p:sp>
      <p:sp>
        <p:nvSpPr>
          <p:cNvPr id="20" name="Freeform 20"/>
          <p:cNvSpPr/>
          <p:nvPr/>
        </p:nvSpPr>
        <p:spPr>
          <a:xfrm rot="4915276">
            <a:off x="6403158" y="-2144127"/>
            <a:ext cx="1231898" cy="4288254"/>
          </a:xfrm>
          <a:custGeom>
            <a:avLst/>
            <a:gdLst/>
            <a:ahLst/>
            <a:cxnLst/>
            <a:rect l="l" t="t" r="r" b="b"/>
            <a:pathLst>
              <a:path w="1231898" h="4288254">
                <a:moveTo>
                  <a:pt x="0" y="0"/>
                </a:moveTo>
                <a:lnTo>
                  <a:pt x="1231898" y="0"/>
                </a:lnTo>
                <a:lnTo>
                  <a:pt x="1231898" y="4288254"/>
                </a:lnTo>
                <a:lnTo>
                  <a:pt x="0" y="4288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4" name="Freeform 24"/>
          <p:cNvSpPr/>
          <p:nvPr/>
        </p:nvSpPr>
        <p:spPr>
          <a:xfrm>
            <a:off x="11859545" y="3059945"/>
            <a:ext cx="4020067" cy="176032"/>
          </a:xfrm>
          <a:custGeom>
            <a:avLst/>
            <a:gdLst/>
            <a:ahLst/>
            <a:cxnLst/>
            <a:rect l="l" t="t" r="r" b="b"/>
            <a:pathLst>
              <a:path w="4020067" h="176032">
                <a:moveTo>
                  <a:pt x="0" y="0"/>
                </a:moveTo>
                <a:lnTo>
                  <a:pt x="4020067" y="0"/>
                </a:lnTo>
                <a:lnTo>
                  <a:pt x="4020067" y="176033"/>
                </a:lnTo>
                <a:lnTo>
                  <a:pt x="0" y="176033"/>
                </a:lnTo>
                <a:lnTo>
                  <a:pt x="0" y="0"/>
                </a:lnTo>
                <a:close/>
              </a:path>
            </a:pathLst>
          </a:custGeom>
          <a:blipFill>
            <a:blip r:embed="rId6">
              <a:extLst>
                <a:ext uri="{96DAC541-7B7A-43D3-8B79-37D633B846F1}">
                  <asvg:svgBlip xmlns:asvg="http://schemas.microsoft.com/office/drawing/2016/SVG/main" r:embed="rId7"/>
                </a:ext>
              </a:extLst>
            </a:blip>
            <a:stretch>
              <a:fillRect r="-59230"/>
            </a:stretch>
          </a:blipFill>
        </p:spPr>
        <p:txBody>
          <a:bodyPr/>
          <a:lstStyle/>
          <a:p>
            <a:endParaRPr lang="en-US"/>
          </a:p>
        </p:txBody>
      </p:sp>
      <p:pic>
        <p:nvPicPr>
          <p:cNvPr id="29" name="Imagen 3">
            <a:extLst>
              <a:ext uri="{FF2B5EF4-FFF2-40B4-BE49-F238E27FC236}">
                <a16:creationId xmlns:a16="http://schemas.microsoft.com/office/drawing/2014/main" id="{55A050F8-793C-BC07-3222-F3D632D38AB9}"/>
              </a:ext>
            </a:extLst>
          </p:cNvPr>
          <p:cNvPicPr>
            <a:picLocks noChangeAspect="1"/>
          </p:cNvPicPr>
          <p:nvPr/>
        </p:nvPicPr>
        <p:blipFill>
          <a:blip r:embed="rId8"/>
          <a:stretch>
            <a:fillRect/>
          </a:stretch>
        </p:blipFill>
        <p:spPr>
          <a:xfrm>
            <a:off x="838200" y="1555900"/>
            <a:ext cx="9759357" cy="3360155"/>
          </a:xfrm>
          <a:prstGeom prst="rect">
            <a:avLst/>
          </a:prstGeom>
        </p:spPr>
      </p:pic>
      <p:pic>
        <p:nvPicPr>
          <p:cNvPr id="30" name="Imagen 5">
            <a:extLst>
              <a:ext uri="{FF2B5EF4-FFF2-40B4-BE49-F238E27FC236}">
                <a16:creationId xmlns:a16="http://schemas.microsoft.com/office/drawing/2014/main" id="{C7F1EA0E-96FA-DC43-8ACE-DA3B89BF690E}"/>
              </a:ext>
            </a:extLst>
          </p:cNvPr>
          <p:cNvPicPr>
            <a:picLocks noChangeAspect="1"/>
          </p:cNvPicPr>
          <p:nvPr/>
        </p:nvPicPr>
        <p:blipFill>
          <a:blip r:embed="rId9"/>
          <a:stretch>
            <a:fillRect/>
          </a:stretch>
        </p:blipFill>
        <p:spPr>
          <a:xfrm>
            <a:off x="7300187" y="5120268"/>
            <a:ext cx="10393225" cy="4391638"/>
          </a:xfrm>
          <a:prstGeom prst="rect">
            <a:avLst/>
          </a:prstGeom>
        </p:spPr>
      </p:pic>
      <p:sp>
        <p:nvSpPr>
          <p:cNvPr id="23" name="Freeform 23"/>
          <p:cNvSpPr/>
          <p:nvPr/>
        </p:nvSpPr>
        <p:spPr>
          <a:xfrm>
            <a:off x="-754663" y="-621147"/>
            <a:ext cx="2745559" cy="2299406"/>
          </a:xfrm>
          <a:custGeom>
            <a:avLst/>
            <a:gdLst/>
            <a:ahLst/>
            <a:cxnLst/>
            <a:rect l="l" t="t" r="r" b="b"/>
            <a:pathLst>
              <a:path w="2745559" h="2299406">
                <a:moveTo>
                  <a:pt x="0" y="0"/>
                </a:moveTo>
                <a:lnTo>
                  <a:pt x="2745559" y="0"/>
                </a:lnTo>
                <a:lnTo>
                  <a:pt x="2745559" y="2299405"/>
                </a:lnTo>
                <a:lnTo>
                  <a:pt x="0" y="2299405"/>
                </a:lnTo>
                <a:lnTo>
                  <a:pt x="0" y="0"/>
                </a:lnTo>
                <a:close/>
              </a:path>
            </a:pathLst>
          </a:custGeom>
          <a:blipFill>
            <a:blip r:embed="rId10"/>
            <a:stretch>
              <a:fillRect/>
            </a:stretch>
          </a:blipFill>
        </p:spPr>
        <p:txBody>
          <a:bodyPr/>
          <a:lstStyle/>
          <a:p>
            <a:endParaRPr lang="en-US"/>
          </a:p>
        </p:txBody>
      </p:sp>
      <p:sp>
        <p:nvSpPr>
          <p:cNvPr id="31" name="TextBox 9">
            <a:extLst>
              <a:ext uri="{FF2B5EF4-FFF2-40B4-BE49-F238E27FC236}">
                <a16:creationId xmlns:a16="http://schemas.microsoft.com/office/drawing/2014/main" id="{414AAECE-EE66-DDC1-2FDD-6267D908C3CF}"/>
              </a:ext>
            </a:extLst>
          </p:cNvPr>
          <p:cNvSpPr txBox="1"/>
          <p:nvPr/>
        </p:nvSpPr>
        <p:spPr>
          <a:xfrm>
            <a:off x="10592571" y="2177575"/>
            <a:ext cx="7691908" cy="2000548"/>
          </a:xfrm>
          <a:prstGeom prst="rect">
            <a:avLst/>
          </a:prstGeom>
        </p:spPr>
        <p:txBody>
          <a:bodyPr wrap="square" lIns="0" tIns="0" rIns="0" bIns="0" rtlCol="0" anchor="t">
            <a:spAutoFit/>
          </a:bodyPr>
          <a:lstStyle/>
          <a:p>
            <a:pPr marL="0" lvl="0" indent="0" algn="ctr">
              <a:lnSpc>
                <a:spcPts val="7839"/>
              </a:lnSpc>
            </a:pPr>
            <a:r>
              <a:rPr lang="en-US" sz="6999" dirty="0">
                <a:solidFill>
                  <a:srgbClr val="0070C0"/>
                </a:solidFill>
                <a:latin typeface="Public Sans Bold"/>
              </a:rPr>
              <a:t>OPTIMIZATION MODEL</a:t>
            </a:r>
          </a:p>
        </p:txBody>
      </p:sp>
      <p:sp>
        <p:nvSpPr>
          <p:cNvPr id="32" name="Freeform 9">
            <a:extLst>
              <a:ext uri="{FF2B5EF4-FFF2-40B4-BE49-F238E27FC236}">
                <a16:creationId xmlns:a16="http://schemas.microsoft.com/office/drawing/2014/main" id="{2AB839A8-0B0D-8105-A6FC-F0B16C69C1DC}"/>
              </a:ext>
            </a:extLst>
          </p:cNvPr>
          <p:cNvSpPr/>
          <p:nvPr/>
        </p:nvSpPr>
        <p:spPr>
          <a:xfrm>
            <a:off x="6006199" y="9226765"/>
            <a:ext cx="1835172" cy="1803057"/>
          </a:xfrm>
          <a:custGeom>
            <a:avLst/>
            <a:gdLst/>
            <a:ahLst/>
            <a:cxnLst/>
            <a:rect l="l" t="t" r="r" b="b"/>
            <a:pathLst>
              <a:path w="1835172" h="1803057">
                <a:moveTo>
                  <a:pt x="0" y="0"/>
                </a:moveTo>
                <a:lnTo>
                  <a:pt x="1835172" y="0"/>
                </a:lnTo>
                <a:lnTo>
                  <a:pt x="1835172" y="1803057"/>
                </a:lnTo>
                <a:lnTo>
                  <a:pt x="0" y="1803057"/>
                </a:lnTo>
                <a:lnTo>
                  <a:pt x="0" y="0"/>
                </a:lnTo>
                <a:close/>
              </a:path>
            </a:pathLst>
          </a:custGeom>
          <a:blipFill>
            <a:blip r:embed="rId11"/>
            <a:stretch>
              <a:fillRect/>
            </a:stretch>
          </a:blipFill>
        </p:spPr>
        <p:txBody>
          <a:bodyPr/>
          <a:lstStyle/>
          <a:p>
            <a:endParaRPr lang="en-US"/>
          </a:p>
        </p:txBody>
      </p:sp>
      <p:sp>
        <p:nvSpPr>
          <p:cNvPr id="33" name="Freeform 10">
            <a:extLst>
              <a:ext uri="{FF2B5EF4-FFF2-40B4-BE49-F238E27FC236}">
                <a16:creationId xmlns:a16="http://schemas.microsoft.com/office/drawing/2014/main" id="{31D2A5F8-B0B7-C98B-1AF5-717799ACF5F4}"/>
              </a:ext>
            </a:extLst>
          </p:cNvPr>
          <p:cNvSpPr/>
          <p:nvPr/>
        </p:nvSpPr>
        <p:spPr>
          <a:xfrm rot="-5400000">
            <a:off x="10576059" y="-767544"/>
            <a:ext cx="1075734" cy="1866783"/>
          </a:xfrm>
          <a:custGeom>
            <a:avLst/>
            <a:gdLst/>
            <a:ahLst/>
            <a:cxnLst/>
            <a:rect l="l" t="t" r="r" b="b"/>
            <a:pathLst>
              <a:path w="1075734" h="1866783">
                <a:moveTo>
                  <a:pt x="0" y="0"/>
                </a:moveTo>
                <a:lnTo>
                  <a:pt x="1075734" y="0"/>
                </a:lnTo>
                <a:lnTo>
                  <a:pt x="1075734" y="1866784"/>
                </a:lnTo>
                <a:lnTo>
                  <a:pt x="0" y="1866784"/>
                </a:lnTo>
                <a:lnTo>
                  <a:pt x="0" y="0"/>
                </a:lnTo>
                <a:close/>
              </a:path>
            </a:pathLst>
          </a:custGeom>
          <a:blipFill>
            <a:blip r:embed="rId12"/>
            <a:stretch>
              <a:fillRect/>
            </a:stretch>
          </a:blipFill>
        </p:spPr>
        <p:txBody>
          <a:bodyPr/>
          <a:lstStyle/>
          <a:p>
            <a:endParaRPr lang="en-US"/>
          </a:p>
        </p:txBody>
      </p:sp>
      <p:sp>
        <p:nvSpPr>
          <p:cNvPr id="34" name="Freeform 13">
            <a:extLst>
              <a:ext uri="{FF2B5EF4-FFF2-40B4-BE49-F238E27FC236}">
                <a16:creationId xmlns:a16="http://schemas.microsoft.com/office/drawing/2014/main" id="{88336AE4-D912-E12B-C64B-4B0059D766FA}"/>
              </a:ext>
            </a:extLst>
          </p:cNvPr>
          <p:cNvSpPr/>
          <p:nvPr/>
        </p:nvSpPr>
        <p:spPr>
          <a:xfrm>
            <a:off x="16805373" y="9140362"/>
            <a:ext cx="1776078" cy="1782763"/>
          </a:xfrm>
          <a:custGeom>
            <a:avLst/>
            <a:gdLst/>
            <a:ahLst/>
            <a:cxnLst/>
            <a:rect l="l" t="t" r="r" b="b"/>
            <a:pathLst>
              <a:path w="1776078" h="1782763">
                <a:moveTo>
                  <a:pt x="0" y="0"/>
                </a:moveTo>
                <a:lnTo>
                  <a:pt x="1776078" y="0"/>
                </a:lnTo>
                <a:lnTo>
                  <a:pt x="1776078" y="1782763"/>
                </a:lnTo>
                <a:lnTo>
                  <a:pt x="0" y="1782763"/>
                </a:lnTo>
                <a:lnTo>
                  <a:pt x="0" y="0"/>
                </a:lnTo>
                <a:close/>
              </a:path>
            </a:pathLst>
          </a:custGeom>
          <a:blipFill>
            <a:blip r:embed="rId13"/>
            <a:stretch>
              <a:fillRect/>
            </a:stretch>
          </a:blipFill>
        </p:spPr>
        <p:txBody>
          <a:bodyPr/>
          <a:lstStyle/>
          <a:p>
            <a:endParaRPr lang="en-US"/>
          </a:p>
        </p:txBody>
      </p:sp>
    </p:spTree>
    <p:extLst>
      <p:ext uri="{BB962C8B-B14F-4D97-AF65-F5344CB8AC3E}">
        <p14:creationId xmlns:p14="http://schemas.microsoft.com/office/powerpoint/2010/main" val="3803141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E0A934C9-BFE8-F71C-9810-F5A6B9F13E0E}"/>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pic>
        <p:nvPicPr>
          <p:cNvPr id="4" name="Picture 3" descr="A graph of a graph&#10;&#10;Description automatically generated with medium confidence">
            <a:extLst>
              <a:ext uri="{FF2B5EF4-FFF2-40B4-BE49-F238E27FC236}">
                <a16:creationId xmlns:a16="http://schemas.microsoft.com/office/drawing/2014/main" id="{141C0E12-CD37-0496-0CD6-5A73FE3E20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6118" y="1201781"/>
            <a:ext cx="7451531" cy="5842000"/>
          </a:xfrm>
          <a:prstGeom prst="rect">
            <a:avLst/>
          </a:prstGeom>
        </p:spPr>
      </p:pic>
      <p:sp>
        <p:nvSpPr>
          <p:cNvPr id="5" name="TextBox 26">
            <a:extLst>
              <a:ext uri="{FF2B5EF4-FFF2-40B4-BE49-F238E27FC236}">
                <a16:creationId xmlns:a16="http://schemas.microsoft.com/office/drawing/2014/main" id="{2680DBBE-D61E-B2AD-9B59-94DCB59E34ED}"/>
              </a:ext>
            </a:extLst>
          </p:cNvPr>
          <p:cNvSpPr txBox="1"/>
          <p:nvPr/>
        </p:nvSpPr>
        <p:spPr>
          <a:xfrm>
            <a:off x="9464226" y="2104636"/>
            <a:ext cx="6713148" cy="7267823"/>
          </a:xfrm>
          <a:prstGeom prst="rect">
            <a:avLst/>
          </a:prstGeom>
        </p:spPr>
        <p:txBody>
          <a:bodyPr wrap="square" lIns="0" tIns="0" rIns="0" bIns="0" rtlCol="0" anchor="t">
            <a:spAutoFit/>
          </a:bodyPr>
          <a:lstStyle/>
          <a:p>
            <a:pPr marL="304815" indent="-304815">
              <a:spcBef>
                <a:spcPct val="0"/>
              </a:spcBef>
              <a:buFont typeface="Arial" panose="020B0604020202020204" pitchFamily="34" charset="0"/>
              <a:buChar char="•"/>
            </a:pPr>
            <a:r>
              <a:rPr lang="en-US" sz="3600" dirty="0">
                <a:solidFill>
                  <a:schemeClr val="tx2"/>
                </a:solidFill>
                <a:latin typeface="Public Sans"/>
              </a:rPr>
              <a:t>High variability in both ranges within clusters</a:t>
            </a:r>
          </a:p>
          <a:p>
            <a:pPr>
              <a:spcBef>
                <a:spcPct val="0"/>
              </a:spcBef>
            </a:pPr>
            <a:endParaRPr lang="en-US" sz="3600" dirty="0">
              <a:solidFill>
                <a:schemeClr val="tx2"/>
              </a:solidFill>
              <a:latin typeface="Public Sans"/>
            </a:endParaRPr>
          </a:p>
          <a:p>
            <a:pPr marL="304815" indent="-304815">
              <a:spcBef>
                <a:spcPct val="0"/>
              </a:spcBef>
              <a:buFont typeface="Arial" panose="020B0604020202020204" pitchFamily="34" charset="0"/>
              <a:buChar char="•"/>
            </a:pPr>
            <a:r>
              <a:rPr lang="en-US" sz="3600" dirty="0">
                <a:solidFill>
                  <a:schemeClr val="tx2"/>
                </a:solidFill>
                <a:latin typeface="Public Sans"/>
              </a:rPr>
              <a:t>Highly subjective – consider other variables (e.g. brand, reliability, reviews, utility)</a:t>
            </a:r>
          </a:p>
          <a:p>
            <a:pPr>
              <a:spcBef>
                <a:spcPct val="0"/>
              </a:spcBef>
            </a:pPr>
            <a:endParaRPr lang="en-US" sz="3600" dirty="0">
              <a:solidFill>
                <a:schemeClr val="tx2"/>
              </a:solidFill>
              <a:latin typeface="Public Sans"/>
            </a:endParaRPr>
          </a:p>
          <a:p>
            <a:pPr marL="304815" indent="-304815">
              <a:spcBef>
                <a:spcPct val="0"/>
              </a:spcBef>
              <a:buFont typeface="Arial" panose="020B0604020202020204" pitchFamily="34" charset="0"/>
              <a:buChar char="•"/>
            </a:pPr>
            <a:r>
              <a:rPr lang="en-US" sz="3600" dirty="0">
                <a:solidFill>
                  <a:schemeClr val="tx2"/>
                </a:solidFill>
                <a:latin typeface="Public Sans"/>
              </a:rPr>
              <a:t>Best overall value is in Cluster 1, relatively long range for price</a:t>
            </a:r>
          </a:p>
          <a:p>
            <a:pPr>
              <a:spcBef>
                <a:spcPct val="0"/>
              </a:spcBef>
            </a:pPr>
            <a:endParaRPr lang="en-US" sz="3600" dirty="0">
              <a:solidFill>
                <a:schemeClr val="tx2"/>
              </a:solidFill>
              <a:latin typeface="Public Sans"/>
            </a:endParaRPr>
          </a:p>
          <a:p>
            <a:pPr marL="304815" indent="-304815">
              <a:spcBef>
                <a:spcPct val="0"/>
              </a:spcBef>
              <a:buFont typeface="Arial" panose="020B0604020202020204" pitchFamily="34" charset="0"/>
              <a:buChar char="•"/>
            </a:pPr>
            <a:r>
              <a:rPr lang="en-US" sz="3600" dirty="0">
                <a:solidFill>
                  <a:schemeClr val="tx2"/>
                </a:solidFill>
                <a:latin typeface="Public Sans"/>
              </a:rPr>
              <a:t>Cluster 3 is least expensive and offers a longer range on average</a:t>
            </a:r>
          </a:p>
          <a:p>
            <a:pPr marL="304815" indent="-304815">
              <a:lnSpc>
                <a:spcPts val="2426"/>
              </a:lnSpc>
              <a:spcBef>
                <a:spcPct val="0"/>
              </a:spcBef>
              <a:buFont typeface="Arial" panose="020B0604020202020204" pitchFamily="34" charset="0"/>
              <a:buChar char="•"/>
            </a:pPr>
            <a:endParaRPr lang="en-US" sz="2400" dirty="0">
              <a:solidFill>
                <a:srgbClr val="0D0D0D"/>
              </a:solidFill>
              <a:latin typeface="Public Sans"/>
            </a:endParaRPr>
          </a:p>
          <a:p>
            <a:pPr marL="304815" indent="-304815">
              <a:lnSpc>
                <a:spcPts val="2426"/>
              </a:lnSpc>
              <a:spcBef>
                <a:spcPct val="0"/>
              </a:spcBef>
              <a:buFont typeface="Arial" panose="020B0604020202020204" pitchFamily="34" charset="0"/>
              <a:buChar char="•"/>
            </a:pPr>
            <a:endParaRPr lang="en-US" sz="2400" dirty="0">
              <a:solidFill>
                <a:srgbClr val="0D0D0D"/>
              </a:solidFill>
              <a:latin typeface="Public Sans"/>
            </a:endParaRPr>
          </a:p>
        </p:txBody>
      </p:sp>
      <p:pic>
        <p:nvPicPr>
          <p:cNvPr id="6" name="Picture 5">
            <a:extLst>
              <a:ext uri="{FF2B5EF4-FFF2-40B4-BE49-F238E27FC236}">
                <a16:creationId xmlns:a16="http://schemas.microsoft.com/office/drawing/2014/main" id="{A0FEF2E6-379E-36CA-D3F2-05DCC4E503D0}"/>
              </a:ext>
            </a:extLst>
          </p:cNvPr>
          <p:cNvPicPr>
            <a:picLocks noChangeAspect="1"/>
          </p:cNvPicPr>
          <p:nvPr/>
        </p:nvPicPr>
        <p:blipFill>
          <a:blip r:embed="rId4"/>
          <a:stretch>
            <a:fillRect/>
          </a:stretch>
        </p:blipFill>
        <p:spPr>
          <a:xfrm>
            <a:off x="1479814" y="7662346"/>
            <a:ext cx="7824137" cy="1712454"/>
          </a:xfrm>
          <a:prstGeom prst="rect">
            <a:avLst/>
          </a:prstGeom>
        </p:spPr>
      </p:pic>
      <p:sp>
        <p:nvSpPr>
          <p:cNvPr id="7" name="Freeform 2">
            <a:extLst>
              <a:ext uri="{FF2B5EF4-FFF2-40B4-BE49-F238E27FC236}">
                <a16:creationId xmlns:a16="http://schemas.microsoft.com/office/drawing/2014/main" id="{821EFAA4-27CA-00E3-F165-3C052A57BE8D}"/>
              </a:ext>
            </a:extLst>
          </p:cNvPr>
          <p:cNvSpPr/>
          <p:nvPr/>
        </p:nvSpPr>
        <p:spPr>
          <a:xfrm>
            <a:off x="-609600" y="-647700"/>
            <a:ext cx="1903324" cy="2362200"/>
          </a:xfrm>
          <a:custGeom>
            <a:avLst/>
            <a:gdLst/>
            <a:ahLst/>
            <a:cxnLst/>
            <a:rect l="l" t="t" r="r" b="b"/>
            <a:pathLst>
              <a:path w="1415562" h="1755736">
                <a:moveTo>
                  <a:pt x="0" y="0"/>
                </a:moveTo>
                <a:lnTo>
                  <a:pt x="1415562" y="0"/>
                </a:lnTo>
                <a:lnTo>
                  <a:pt x="1415562" y="1755736"/>
                </a:lnTo>
                <a:lnTo>
                  <a:pt x="0" y="1755736"/>
                </a:lnTo>
                <a:lnTo>
                  <a:pt x="0" y="0"/>
                </a:lnTo>
                <a:close/>
              </a:path>
            </a:pathLst>
          </a:custGeom>
          <a:blipFill>
            <a:blip r:embed="rId5"/>
            <a:stretch>
              <a:fillRect/>
            </a:stretch>
          </a:blipFill>
        </p:spPr>
        <p:txBody>
          <a:bodyPr/>
          <a:lstStyle/>
          <a:p>
            <a:endParaRPr lang="en-US"/>
          </a:p>
        </p:txBody>
      </p:sp>
      <p:sp>
        <p:nvSpPr>
          <p:cNvPr id="8" name="Freeform 3">
            <a:extLst>
              <a:ext uri="{FF2B5EF4-FFF2-40B4-BE49-F238E27FC236}">
                <a16:creationId xmlns:a16="http://schemas.microsoft.com/office/drawing/2014/main" id="{80D5C75B-35B1-0ADF-CCD3-BFEC12B1027B}"/>
              </a:ext>
            </a:extLst>
          </p:cNvPr>
          <p:cNvSpPr/>
          <p:nvPr/>
        </p:nvSpPr>
        <p:spPr>
          <a:xfrm>
            <a:off x="15708398" y="-410003"/>
            <a:ext cx="2926179" cy="2362200"/>
          </a:xfrm>
          <a:custGeom>
            <a:avLst/>
            <a:gdLst/>
            <a:ahLst/>
            <a:cxnLst/>
            <a:rect l="l" t="t" r="r" b="b"/>
            <a:pathLst>
              <a:path w="1618379" h="1662007">
                <a:moveTo>
                  <a:pt x="0" y="0"/>
                </a:moveTo>
                <a:lnTo>
                  <a:pt x="1618378" y="0"/>
                </a:lnTo>
                <a:lnTo>
                  <a:pt x="1618378" y="1662006"/>
                </a:lnTo>
                <a:lnTo>
                  <a:pt x="0" y="1662006"/>
                </a:lnTo>
                <a:lnTo>
                  <a:pt x="0" y="0"/>
                </a:lnTo>
                <a:close/>
              </a:path>
            </a:pathLst>
          </a:custGeom>
          <a:blipFill>
            <a:blip r:embed="rId6"/>
            <a:stretch>
              <a:fillRect/>
            </a:stretch>
          </a:blipFill>
        </p:spPr>
        <p:txBody>
          <a:bodyPr/>
          <a:lstStyle/>
          <a:p>
            <a:endParaRPr lang="en-US"/>
          </a:p>
        </p:txBody>
      </p:sp>
      <p:sp>
        <p:nvSpPr>
          <p:cNvPr id="9" name="Freeform 4">
            <a:extLst>
              <a:ext uri="{FF2B5EF4-FFF2-40B4-BE49-F238E27FC236}">
                <a16:creationId xmlns:a16="http://schemas.microsoft.com/office/drawing/2014/main" id="{1CE18EBF-62B1-7766-2A2A-76BFADF61983}"/>
              </a:ext>
            </a:extLst>
          </p:cNvPr>
          <p:cNvSpPr/>
          <p:nvPr/>
        </p:nvSpPr>
        <p:spPr>
          <a:xfrm>
            <a:off x="-439498" y="2386123"/>
            <a:ext cx="2066666" cy="2102649"/>
          </a:xfrm>
          <a:custGeom>
            <a:avLst/>
            <a:gdLst/>
            <a:ahLst/>
            <a:cxnLst/>
            <a:rect l="l" t="t" r="r" b="b"/>
            <a:pathLst>
              <a:path w="1532686" h="1686587">
                <a:moveTo>
                  <a:pt x="0" y="0"/>
                </a:moveTo>
                <a:lnTo>
                  <a:pt x="1532686" y="0"/>
                </a:lnTo>
                <a:lnTo>
                  <a:pt x="1532686" y="1686588"/>
                </a:lnTo>
                <a:lnTo>
                  <a:pt x="0" y="1686588"/>
                </a:lnTo>
                <a:lnTo>
                  <a:pt x="0" y="0"/>
                </a:lnTo>
                <a:close/>
              </a:path>
            </a:pathLst>
          </a:custGeom>
          <a:blipFill>
            <a:blip r:embed="rId7"/>
            <a:stretch>
              <a:fillRect/>
            </a:stretch>
          </a:blipFill>
        </p:spPr>
        <p:txBody>
          <a:bodyPr/>
          <a:lstStyle/>
          <a:p>
            <a:endParaRPr lang="en-US"/>
          </a:p>
        </p:txBody>
      </p:sp>
      <p:sp>
        <p:nvSpPr>
          <p:cNvPr id="10" name="Freeform 5">
            <a:extLst>
              <a:ext uri="{FF2B5EF4-FFF2-40B4-BE49-F238E27FC236}">
                <a16:creationId xmlns:a16="http://schemas.microsoft.com/office/drawing/2014/main" id="{2C879FB5-289E-4D74-D3AA-1218860CCBC6}"/>
              </a:ext>
            </a:extLst>
          </p:cNvPr>
          <p:cNvSpPr/>
          <p:nvPr/>
        </p:nvSpPr>
        <p:spPr>
          <a:xfrm>
            <a:off x="16199359" y="7564438"/>
            <a:ext cx="2707535" cy="3244546"/>
          </a:xfrm>
          <a:custGeom>
            <a:avLst/>
            <a:gdLst/>
            <a:ahLst/>
            <a:cxnLst/>
            <a:rect l="l" t="t" r="r" b="b"/>
            <a:pathLst>
              <a:path w="1543314" h="1684381">
                <a:moveTo>
                  <a:pt x="0" y="0"/>
                </a:moveTo>
                <a:lnTo>
                  <a:pt x="1543315" y="0"/>
                </a:lnTo>
                <a:lnTo>
                  <a:pt x="1543315" y="1684382"/>
                </a:lnTo>
                <a:lnTo>
                  <a:pt x="0" y="1684382"/>
                </a:lnTo>
                <a:lnTo>
                  <a:pt x="0" y="0"/>
                </a:lnTo>
                <a:close/>
              </a:path>
            </a:pathLst>
          </a:custGeom>
          <a:blipFill>
            <a:blip r:embed="rId8"/>
            <a:stretch>
              <a:fillRect/>
            </a:stretch>
          </a:blipFill>
        </p:spPr>
        <p:txBody>
          <a:bodyPr/>
          <a:lstStyle/>
          <a:p>
            <a:endParaRPr lang="en-US"/>
          </a:p>
        </p:txBody>
      </p:sp>
      <p:sp>
        <p:nvSpPr>
          <p:cNvPr id="11" name="Freeform 8">
            <a:extLst>
              <a:ext uri="{FF2B5EF4-FFF2-40B4-BE49-F238E27FC236}">
                <a16:creationId xmlns:a16="http://schemas.microsoft.com/office/drawing/2014/main" id="{D7016AC9-CC5E-ABEF-CA48-986416AFF464}"/>
              </a:ext>
            </a:extLst>
          </p:cNvPr>
          <p:cNvSpPr/>
          <p:nvPr/>
        </p:nvSpPr>
        <p:spPr>
          <a:xfrm>
            <a:off x="-346577" y="9086879"/>
            <a:ext cx="2185133" cy="1657970"/>
          </a:xfrm>
          <a:custGeom>
            <a:avLst/>
            <a:gdLst/>
            <a:ahLst/>
            <a:cxnLst/>
            <a:rect l="l" t="t" r="r" b="b"/>
            <a:pathLst>
              <a:path w="2185133" h="1657970">
                <a:moveTo>
                  <a:pt x="0" y="0"/>
                </a:moveTo>
                <a:lnTo>
                  <a:pt x="2185133" y="0"/>
                </a:lnTo>
                <a:lnTo>
                  <a:pt x="2185133" y="1657970"/>
                </a:lnTo>
                <a:lnTo>
                  <a:pt x="0" y="1657970"/>
                </a:lnTo>
                <a:lnTo>
                  <a:pt x="0" y="0"/>
                </a:lnTo>
                <a:close/>
              </a:path>
            </a:pathLst>
          </a:custGeom>
          <a:blipFill>
            <a:blip r:embed="rId9"/>
            <a:stretch>
              <a:fillRect/>
            </a:stretch>
          </a:blipFill>
        </p:spPr>
        <p:txBody>
          <a:bodyPr/>
          <a:lstStyle/>
          <a:p>
            <a:endParaRPr lang="en-US"/>
          </a:p>
        </p:txBody>
      </p:sp>
      <p:sp>
        <p:nvSpPr>
          <p:cNvPr id="12" name="Freeform 10">
            <a:extLst>
              <a:ext uri="{FF2B5EF4-FFF2-40B4-BE49-F238E27FC236}">
                <a16:creationId xmlns:a16="http://schemas.microsoft.com/office/drawing/2014/main" id="{D72EA046-36DD-0EB5-CA5E-26643EAE58EA}"/>
              </a:ext>
            </a:extLst>
          </p:cNvPr>
          <p:cNvSpPr/>
          <p:nvPr/>
        </p:nvSpPr>
        <p:spPr>
          <a:xfrm rot="-5400000">
            <a:off x="14872296" y="9167474"/>
            <a:ext cx="1075734" cy="1866783"/>
          </a:xfrm>
          <a:custGeom>
            <a:avLst/>
            <a:gdLst/>
            <a:ahLst/>
            <a:cxnLst/>
            <a:rect l="l" t="t" r="r" b="b"/>
            <a:pathLst>
              <a:path w="1075734" h="1866783">
                <a:moveTo>
                  <a:pt x="0" y="0"/>
                </a:moveTo>
                <a:lnTo>
                  <a:pt x="1075734" y="0"/>
                </a:lnTo>
                <a:lnTo>
                  <a:pt x="1075734" y="1866784"/>
                </a:lnTo>
                <a:lnTo>
                  <a:pt x="0" y="1866784"/>
                </a:lnTo>
                <a:lnTo>
                  <a:pt x="0" y="0"/>
                </a:lnTo>
                <a:close/>
              </a:path>
            </a:pathLst>
          </a:custGeom>
          <a:blipFill>
            <a:blip r:embed="rId10"/>
            <a:stretch>
              <a:fillRect/>
            </a:stretch>
          </a:blipFill>
        </p:spPr>
        <p:txBody>
          <a:bodyPr/>
          <a:lstStyle/>
          <a:p>
            <a:endParaRPr lang="en-US"/>
          </a:p>
        </p:txBody>
      </p:sp>
      <p:sp>
        <p:nvSpPr>
          <p:cNvPr id="13" name="Freeform 11">
            <a:extLst>
              <a:ext uri="{FF2B5EF4-FFF2-40B4-BE49-F238E27FC236}">
                <a16:creationId xmlns:a16="http://schemas.microsoft.com/office/drawing/2014/main" id="{AC842535-C1CD-6537-DE49-75CB6F8A23C9}"/>
              </a:ext>
            </a:extLst>
          </p:cNvPr>
          <p:cNvSpPr/>
          <p:nvPr/>
        </p:nvSpPr>
        <p:spPr>
          <a:xfrm>
            <a:off x="7239000" y="-773067"/>
            <a:ext cx="1595975" cy="1593980"/>
          </a:xfrm>
          <a:custGeom>
            <a:avLst/>
            <a:gdLst/>
            <a:ahLst/>
            <a:cxnLst/>
            <a:rect l="l" t="t" r="r" b="b"/>
            <a:pathLst>
              <a:path w="1595975" h="1593980">
                <a:moveTo>
                  <a:pt x="0" y="0"/>
                </a:moveTo>
                <a:lnTo>
                  <a:pt x="1595975" y="0"/>
                </a:lnTo>
                <a:lnTo>
                  <a:pt x="1595975" y="1593980"/>
                </a:lnTo>
                <a:lnTo>
                  <a:pt x="0" y="1593980"/>
                </a:lnTo>
                <a:lnTo>
                  <a:pt x="0" y="0"/>
                </a:lnTo>
                <a:close/>
              </a:path>
            </a:pathLst>
          </a:custGeom>
          <a:blipFill>
            <a:blip r:embed="rId11"/>
            <a:stretch>
              <a:fillRect/>
            </a:stretch>
          </a:blipFill>
        </p:spPr>
        <p:txBody>
          <a:bodyPr/>
          <a:lstStyle/>
          <a:p>
            <a:endParaRPr lang="en-US"/>
          </a:p>
        </p:txBody>
      </p:sp>
      <p:sp>
        <p:nvSpPr>
          <p:cNvPr id="18" name="Freeform 5">
            <a:extLst>
              <a:ext uri="{FF2B5EF4-FFF2-40B4-BE49-F238E27FC236}">
                <a16:creationId xmlns:a16="http://schemas.microsoft.com/office/drawing/2014/main" id="{4D0CE435-6355-9E8E-4ABE-2026F95686D9}"/>
              </a:ext>
            </a:extLst>
          </p:cNvPr>
          <p:cNvSpPr/>
          <p:nvPr/>
        </p:nvSpPr>
        <p:spPr>
          <a:xfrm rot="3908524">
            <a:off x="4014440" y="9145154"/>
            <a:ext cx="1954596" cy="2843989"/>
          </a:xfrm>
          <a:custGeom>
            <a:avLst/>
            <a:gdLst/>
            <a:ahLst/>
            <a:cxnLst/>
            <a:rect l="l" t="t" r="r" b="b"/>
            <a:pathLst>
              <a:path w="1954596" h="2843989">
                <a:moveTo>
                  <a:pt x="0" y="0"/>
                </a:moveTo>
                <a:lnTo>
                  <a:pt x="1954596" y="0"/>
                </a:lnTo>
                <a:lnTo>
                  <a:pt x="1954596" y="2843989"/>
                </a:lnTo>
                <a:lnTo>
                  <a:pt x="0" y="28439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9" name="Freeform 7">
            <a:extLst>
              <a:ext uri="{FF2B5EF4-FFF2-40B4-BE49-F238E27FC236}">
                <a16:creationId xmlns:a16="http://schemas.microsoft.com/office/drawing/2014/main" id="{09709904-51DD-265B-C541-0B3BECC0CFB9}"/>
              </a:ext>
            </a:extLst>
          </p:cNvPr>
          <p:cNvSpPr/>
          <p:nvPr/>
        </p:nvSpPr>
        <p:spPr>
          <a:xfrm rot="5400000">
            <a:off x="15102222" y="3610645"/>
            <a:ext cx="4599711" cy="1756253"/>
          </a:xfrm>
          <a:custGeom>
            <a:avLst/>
            <a:gdLst/>
            <a:ahLst/>
            <a:cxnLst/>
            <a:rect l="l" t="t" r="r" b="b"/>
            <a:pathLst>
              <a:path w="4599711" h="1756253">
                <a:moveTo>
                  <a:pt x="0" y="0"/>
                </a:moveTo>
                <a:lnTo>
                  <a:pt x="4599711" y="0"/>
                </a:lnTo>
                <a:lnTo>
                  <a:pt x="4599711" y="1756253"/>
                </a:lnTo>
                <a:lnTo>
                  <a:pt x="0" y="175625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20" name="Freeform 5">
            <a:extLst>
              <a:ext uri="{FF2B5EF4-FFF2-40B4-BE49-F238E27FC236}">
                <a16:creationId xmlns:a16="http://schemas.microsoft.com/office/drawing/2014/main" id="{91E87F27-C0F5-7E4A-5640-546AE045615B}"/>
              </a:ext>
            </a:extLst>
          </p:cNvPr>
          <p:cNvSpPr/>
          <p:nvPr/>
        </p:nvSpPr>
        <p:spPr>
          <a:xfrm rot="3908524">
            <a:off x="3255893" y="-751096"/>
            <a:ext cx="1954596" cy="2843989"/>
          </a:xfrm>
          <a:custGeom>
            <a:avLst/>
            <a:gdLst/>
            <a:ahLst/>
            <a:cxnLst/>
            <a:rect l="l" t="t" r="r" b="b"/>
            <a:pathLst>
              <a:path w="1954596" h="2843989">
                <a:moveTo>
                  <a:pt x="0" y="0"/>
                </a:moveTo>
                <a:lnTo>
                  <a:pt x="1954596" y="0"/>
                </a:lnTo>
                <a:lnTo>
                  <a:pt x="1954596" y="2843989"/>
                </a:lnTo>
                <a:lnTo>
                  <a:pt x="0" y="28439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TextBox 9">
            <a:extLst>
              <a:ext uri="{FF2B5EF4-FFF2-40B4-BE49-F238E27FC236}">
                <a16:creationId xmlns:a16="http://schemas.microsoft.com/office/drawing/2014/main" id="{36578259-EFD0-F7C1-91FF-D2E9BEE0BFAE}"/>
              </a:ext>
            </a:extLst>
          </p:cNvPr>
          <p:cNvSpPr txBox="1"/>
          <p:nvPr/>
        </p:nvSpPr>
        <p:spPr>
          <a:xfrm>
            <a:off x="8961738" y="743932"/>
            <a:ext cx="7691908" cy="1000274"/>
          </a:xfrm>
          <a:prstGeom prst="rect">
            <a:avLst/>
          </a:prstGeom>
        </p:spPr>
        <p:txBody>
          <a:bodyPr wrap="square" lIns="0" tIns="0" rIns="0" bIns="0" rtlCol="0" anchor="t">
            <a:spAutoFit/>
          </a:bodyPr>
          <a:lstStyle/>
          <a:p>
            <a:pPr marL="0" lvl="0" indent="0" algn="ctr">
              <a:lnSpc>
                <a:spcPts val="7839"/>
              </a:lnSpc>
            </a:pPr>
            <a:r>
              <a:rPr lang="en-US" sz="6999" dirty="0">
                <a:solidFill>
                  <a:srgbClr val="0070C0"/>
                </a:solidFill>
                <a:latin typeface="Public Sans Bold"/>
              </a:rPr>
              <a:t>CLUSTERING</a:t>
            </a:r>
          </a:p>
        </p:txBody>
      </p:sp>
    </p:spTree>
    <p:extLst>
      <p:ext uri="{BB962C8B-B14F-4D97-AF65-F5344CB8AC3E}">
        <p14:creationId xmlns:p14="http://schemas.microsoft.com/office/powerpoint/2010/main" val="3897165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514350" y="888772"/>
            <a:ext cx="17259300" cy="9286429"/>
            <a:chOff x="0" y="0"/>
            <a:chExt cx="4545659" cy="2445808"/>
          </a:xfrm>
        </p:grpSpPr>
        <p:sp>
          <p:nvSpPr>
            <p:cNvPr id="3" name="Freeform 3"/>
            <p:cNvSpPr/>
            <p:nvPr/>
          </p:nvSpPr>
          <p:spPr>
            <a:xfrm>
              <a:off x="0" y="0"/>
              <a:ext cx="4545659" cy="2445808"/>
            </a:xfrm>
            <a:custGeom>
              <a:avLst/>
              <a:gdLst/>
              <a:ahLst/>
              <a:cxnLst/>
              <a:rect l="l" t="t" r="r" b="b"/>
              <a:pathLst>
                <a:path w="4545659" h="2445808">
                  <a:moveTo>
                    <a:pt x="0" y="0"/>
                  </a:moveTo>
                  <a:lnTo>
                    <a:pt x="4545659" y="0"/>
                  </a:lnTo>
                  <a:lnTo>
                    <a:pt x="4545659" y="2445808"/>
                  </a:lnTo>
                  <a:lnTo>
                    <a:pt x="0" y="2445808"/>
                  </a:lnTo>
                  <a:close/>
                </a:path>
              </a:pathLst>
            </a:custGeom>
            <a:solidFill>
              <a:srgbClr val="000000">
                <a:alpha val="0"/>
              </a:srgbClr>
            </a:solidFill>
            <a:ln w="19050" cap="sq">
              <a:solidFill>
                <a:srgbClr val="FDFCF5"/>
              </a:solidFill>
              <a:prstDash val="solid"/>
              <a:miter/>
            </a:ln>
          </p:spPr>
          <p:txBody>
            <a:bodyPr/>
            <a:lstStyle/>
            <a:p>
              <a:endParaRPr lang="en-US"/>
            </a:p>
          </p:txBody>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499"/>
                </a:lnSpc>
              </a:pPr>
              <a:endParaRPr/>
            </a:p>
          </p:txBody>
        </p:sp>
      </p:grpSp>
      <p:sp>
        <p:nvSpPr>
          <p:cNvPr id="15" name="Freeform 15"/>
          <p:cNvSpPr/>
          <p:nvPr/>
        </p:nvSpPr>
        <p:spPr>
          <a:xfrm>
            <a:off x="15286573" y="608621"/>
            <a:ext cx="2109563" cy="2109563"/>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0C3EF"/>
          </a:solidFill>
        </p:spPr>
        <p:txBody>
          <a:bodyPr/>
          <a:lstStyle/>
          <a:p>
            <a:endParaRPr lang="en-US"/>
          </a:p>
        </p:txBody>
      </p:sp>
      <p:sp>
        <p:nvSpPr>
          <p:cNvPr id="28" name="Freeform 28"/>
          <p:cNvSpPr/>
          <p:nvPr/>
        </p:nvSpPr>
        <p:spPr>
          <a:xfrm>
            <a:off x="3028950" y="2788993"/>
            <a:ext cx="5854562" cy="6317242"/>
          </a:xfrm>
          <a:custGeom>
            <a:avLst/>
            <a:gdLst/>
            <a:ahLst/>
            <a:cxnLst/>
            <a:rect l="l" t="t" r="r" b="b"/>
            <a:pathLst>
              <a:path w="2737511" h="1996406">
                <a:moveTo>
                  <a:pt x="42671" y="0"/>
                </a:moveTo>
                <a:lnTo>
                  <a:pt x="2694840" y="0"/>
                </a:lnTo>
                <a:cubicBezTo>
                  <a:pt x="2706157" y="0"/>
                  <a:pt x="2717010" y="4496"/>
                  <a:pt x="2725013" y="12498"/>
                </a:cubicBezTo>
                <a:cubicBezTo>
                  <a:pt x="2733015" y="20500"/>
                  <a:pt x="2737511" y="31354"/>
                  <a:pt x="2737511" y="42671"/>
                </a:cubicBezTo>
                <a:lnTo>
                  <a:pt x="2737511" y="1953735"/>
                </a:lnTo>
                <a:cubicBezTo>
                  <a:pt x="2737511" y="1965052"/>
                  <a:pt x="2733015" y="1975906"/>
                  <a:pt x="2725013" y="1983908"/>
                </a:cubicBezTo>
                <a:cubicBezTo>
                  <a:pt x="2717010" y="1991911"/>
                  <a:pt x="2706157" y="1996406"/>
                  <a:pt x="2694840" y="1996406"/>
                </a:cubicBezTo>
                <a:lnTo>
                  <a:pt x="42671" y="1996406"/>
                </a:lnTo>
                <a:cubicBezTo>
                  <a:pt x="31354" y="1996406"/>
                  <a:pt x="20500" y="1991911"/>
                  <a:pt x="12498" y="1983908"/>
                </a:cubicBezTo>
                <a:cubicBezTo>
                  <a:pt x="4496" y="1975906"/>
                  <a:pt x="0" y="1965052"/>
                  <a:pt x="0" y="1953735"/>
                </a:cubicBezTo>
                <a:lnTo>
                  <a:pt x="0" y="42671"/>
                </a:lnTo>
                <a:cubicBezTo>
                  <a:pt x="0" y="31354"/>
                  <a:pt x="4496" y="20500"/>
                  <a:pt x="12498" y="12498"/>
                </a:cubicBezTo>
                <a:cubicBezTo>
                  <a:pt x="20500" y="4496"/>
                  <a:pt x="31354" y="0"/>
                  <a:pt x="42671" y="0"/>
                </a:cubicBezTo>
                <a:close/>
              </a:path>
            </a:pathLst>
          </a:custGeom>
          <a:solidFill>
            <a:srgbClr val="FDFCF5"/>
          </a:solidFill>
          <a:ln cap="sq">
            <a:noFill/>
            <a:prstDash val="sysDot"/>
            <a:miter/>
          </a:ln>
        </p:spPr>
        <p:txBody>
          <a:bodyPr/>
          <a:lstStyle/>
          <a:p>
            <a:pPr marL="0" lvl="0" indent="0">
              <a:lnSpc>
                <a:spcPts val="4479"/>
              </a:lnSpc>
            </a:pPr>
            <a:r>
              <a:rPr lang="en-US" sz="1800" dirty="0">
                <a:solidFill>
                  <a:srgbClr val="FDFCF5"/>
                </a:solidFill>
                <a:latin typeface="Public Sans Bold"/>
              </a:rPr>
              <a:t>GTM model</a:t>
            </a:r>
          </a:p>
        </p:txBody>
      </p:sp>
      <p:sp>
        <p:nvSpPr>
          <p:cNvPr id="30" name="TextBox 30"/>
          <p:cNvSpPr txBox="1"/>
          <p:nvPr/>
        </p:nvSpPr>
        <p:spPr>
          <a:xfrm>
            <a:off x="5705412" y="1558089"/>
            <a:ext cx="7582356" cy="1154162"/>
          </a:xfrm>
          <a:prstGeom prst="rect">
            <a:avLst/>
          </a:prstGeom>
        </p:spPr>
        <p:txBody>
          <a:bodyPr wrap="square" lIns="0" tIns="0" rIns="0" bIns="0" rtlCol="0" anchor="t">
            <a:spAutoFit/>
          </a:bodyPr>
          <a:lstStyle/>
          <a:p>
            <a:pPr marL="0" lvl="0" indent="0" algn="ctr">
              <a:lnSpc>
                <a:spcPts val="4479"/>
              </a:lnSpc>
            </a:pPr>
            <a:r>
              <a:rPr lang="en-US" sz="4800" dirty="0">
                <a:solidFill>
                  <a:srgbClr val="FDFCF5"/>
                </a:solidFill>
                <a:latin typeface="Public Sans Bold"/>
              </a:rPr>
              <a:t>7 Steps for a Successful GTM Model</a:t>
            </a:r>
          </a:p>
        </p:txBody>
      </p:sp>
      <p:sp>
        <p:nvSpPr>
          <p:cNvPr id="31" name="TextBox 31"/>
          <p:cNvSpPr txBox="1"/>
          <p:nvPr/>
        </p:nvSpPr>
        <p:spPr>
          <a:xfrm>
            <a:off x="1028700" y="929640"/>
            <a:ext cx="4000500" cy="1154162"/>
          </a:xfrm>
          <a:prstGeom prst="rect">
            <a:avLst/>
          </a:prstGeom>
        </p:spPr>
        <p:txBody>
          <a:bodyPr wrap="square" lIns="0" tIns="0" rIns="0" bIns="0" rtlCol="0" anchor="t">
            <a:spAutoFit/>
          </a:bodyPr>
          <a:lstStyle/>
          <a:p>
            <a:pPr marL="0" lvl="0" indent="0">
              <a:lnSpc>
                <a:spcPts val="4479"/>
              </a:lnSpc>
            </a:pPr>
            <a:r>
              <a:rPr lang="en-US" sz="3999" dirty="0">
                <a:solidFill>
                  <a:srgbClr val="FDFCF5"/>
                </a:solidFill>
                <a:latin typeface="Public Sans Bold"/>
              </a:rPr>
              <a:t>WEB SCRAPING</a:t>
            </a:r>
          </a:p>
          <a:p>
            <a:pPr marL="0" lvl="0" indent="0">
              <a:lnSpc>
                <a:spcPts val="4479"/>
              </a:lnSpc>
            </a:pPr>
            <a:endParaRPr lang="en-US" sz="3999" dirty="0">
              <a:solidFill>
                <a:srgbClr val="FDFCF5"/>
              </a:solidFill>
              <a:latin typeface="Public Sans Bold"/>
            </a:endParaRPr>
          </a:p>
        </p:txBody>
      </p:sp>
      <p:sp>
        <p:nvSpPr>
          <p:cNvPr id="32" name="Freeform 28">
            <a:extLst>
              <a:ext uri="{FF2B5EF4-FFF2-40B4-BE49-F238E27FC236}">
                <a16:creationId xmlns:a16="http://schemas.microsoft.com/office/drawing/2014/main" id="{5DD3E747-5DF1-16A9-5CB4-2EC674AB601A}"/>
              </a:ext>
            </a:extLst>
          </p:cNvPr>
          <p:cNvSpPr/>
          <p:nvPr/>
        </p:nvSpPr>
        <p:spPr>
          <a:xfrm>
            <a:off x="10035428" y="2788993"/>
            <a:ext cx="5854562" cy="6317242"/>
          </a:xfrm>
          <a:custGeom>
            <a:avLst/>
            <a:gdLst/>
            <a:ahLst/>
            <a:cxnLst/>
            <a:rect l="l" t="t" r="r" b="b"/>
            <a:pathLst>
              <a:path w="2737511" h="1996406">
                <a:moveTo>
                  <a:pt x="42671" y="0"/>
                </a:moveTo>
                <a:lnTo>
                  <a:pt x="2694840" y="0"/>
                </a:lnTo>
                <a:cubicBezTo>
                  <a:pt x="2706157" y="0"/>
                  <a:pt x="2717010" y="4496"/>
                  <a:pt x="2725013" y="12498"/>
                </a:cubicBezTo>
                <a:cubicBezTo>
                  <a:pt x="2733015" y="20500"/>
                  <a:pt x="2737511" y="31354"/>
                  <a:pt x="2737511" y="42671"/>
                </a:cubicBezTo>
                <a:lnTo>
                  <a:pt x="2737511" y="1953735"/>
                </a:lnTo>
                <a:cubicBezTo>
                  <a:pt x="2737511" y="1965052"/>
                  <a:pt x="2733015" y="1975906"/>
                  <a:pt x="2725013" y="1983908"/>
                </a:cubicBezTo>
                <a:cubicBezTo>
                  <a:pt x="2717010" y="1991911"/>
                  <a:pt x="2706157" y="1996406"/>
                  <a:pt x="2694840" y="1996406"/>
                </a:cubicBezTo>
                <a:lnTo>
                  <a:pt x="42671" y="1996406"/>
                </a:lnTo>
                <a:cubicBezTo>
                  <a:pt x="31354" y="1996406"/>
                  <a:pt x="20500" y="1991911"/>
                  <a:pt x="12498" y="1983908"/>
                </a:cubicBezTo>
                <a:cubicBezTo>
                  <a:pt x="4496" y="1975906"/>
                  <a:pt x="0" y="1965052"/>
                  <a:pt x="0" y="1953735"/>
                </a:cubicBezTo>
                <a:lnTo>
                  <a:pt x="0" y="42671"/>
                </a:lnTo>
                <a:cubicBezTo>
                  <a:pt x="0" y="31354"/>
                  <a:pt x="4496" y="20500"/>
                  <a:pt x="12498" y="12498"/>
                </a:cubicBezTo>
                <a:cubicBezTo>
                  <a:pt x="20500" y="4496"/>
                  <a:pt x="31354" y="0"/>
                  <a:pt x="42671" y="0"/>
                </a:cubicBezTo>
                <a:close/>
              </a:path>
            </a:pathLst>
          </a:custGeom>
          <a:solidFill>
            <a:srgbClr val="FDFCF5"/>
          </a:solidFill>
          <a:ln cap="sq">
            <a:noFill/>
            <a:prstDash val="sysDot"/>
            <a:miter/>
          </a:ln>
        </p:spPr>
        <p:txBody>
          <a:bodyPr/>
          <a:lstStyle/>
          <a:p>
            <a:pPr marL="0" lvl="0" indent="0">
              <a:lnSpc>
                <a:spcPts val="4479"/>
              </a:lnSpc>
            </a:pPr>
            <a:r>
              <a:rPr lang="en-US" sz="1800" dirty="0">
                <a:solidFill>
                  <a:srgbClr val="FDFCF5"/>
                </a:solidFill>
                <a:latin typeface="Public Sans Bold"/>
              </a:rPr>
              <a:t>7 Steps for a Successful GTM model</a:t>
            </a:r>
          </a:p>
        </p:txBody>
      </p:sp>
      <p:pic>
        <p:nvPicPr>
          <p:cNvPr id="2052" name="Picture 4" descr="McKinsey Logo and symbol, meaning, history, PNG">
            <a:extLst>
              <a:ext uri="{FF2B5EF4-FFF2-40B4-BE49-F238E27FC236}">
                <a16:creationId xmlns:a16="http://schemas.microsoft.com/office/drawing/2014/main" id="{BE0B1349-FD5D-AD18-E0FB-44B3F4BD2E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003"/>
          <a:stretch/>
        </p:blipFill>
        <p:spPr bwMode="auto">
          <a:xfrm>
            <a:off x="15365391" y="111799"/>
            <a:ext cx="1958333" cy="2677194"/>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McKinsey Logo and symbol, meaning, history, PNG">
            <a:extLst>
              <a:ext uri="{FF2B5EF4-FFF2-40B4-BE49-F238E27FC236}">
                <a16:creationId xmlns:a16="http://schemas.microsoft.com/office/drawing/2014/main" id="{B9DA8FE9-0A1E-F1FA-881E-A6237720C0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618" r="-52736"/>
          <a:stretch/>
        </p:blipFill>
        <p:spPr bwMode="auto">
          <a:xfrm>
            <a:off x="15326565" y="662538"/>
            <a:ext cx="4154985" cy="246210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923C1453-C697-ABF0-2DB8-37A90C40EC52}"/>
              </a:ext>
            </a:extLst>
          </p:cNvPr>
          <p:cNvPicPr>
            <a:picLocks noChangeAspect="1"/>
          </p:cNvPicPr>
          <p:nvPr/>
        </p:nvPicPr>
        <p:blipFill>
          <a:blip r:embed="rId3"/>
          <a:stretch>
            <a:fillRect/>
          </a:stretch>
        </p:blipFill>
        <p:spPr>
          <a:xfrm>
            <a:off x="3186638" y="3381568"/>
            <a:ext cx="5415056" cy="4755354"/>
          </a:xfrm>
          <a:prstGeom prst="rect">
            <a:avLst/>
          </a:prstGeom>
        </p:spPr>
      </p:pic>
      <p:pic>
        <p:nvPicPr>
          <p:cNvPr id="35" name="Picture 34">
            <a:extLst>
              <a:ext uri="{FF2B5EF4-FFF2-40B4-BE49-F238E27FC236}">
                <a16:creationId xmlns:a16="http://schemas.microsoft.com/office/drawing/2014/main" id="{9ACB0AD5-781F-2BCE-BA10-40B5DB45147A}"/>
              </a:ext>
            </a:extLst>
          </p:cNvPr>
          <p:cNvPicPr>
            <a:picLocks noChangeAspect="1"/>
          </p:cNvPicPr>
          <p:nvPr/>
        </p:nvPicPr>
        <p:blipFill>
          <a:blip r:embed="rId4"/>
          <a:stretch>
            <a:fillRect/>
          </a:stretch>
        </p:blipFill>
        <p:spPr>
          <a:xfrm>
            <a:off x="3186638" y="8117285"/>
            <a:ext cx="5415056" cy="369413"/>
          </a:xfrm>
          <a:prstGeom prst="rect">
            <a:avLst/>
          </a:prstGeom>
        </p:spPr>
      </p:pic>
      <p:pic>
        <p:nvPicPr>
          <p:cNvPr id="37" name="Picture 36">
            <a:extLst>
              <a:ext uri="{FF2B5EF4-FFF2-40B4-BE49-F238E27FC236}">
                <a16:creationId xmlns:a16="http://schemas.microsoft.com/office/drawing/2014/main" id="{9DEF7CB6-24A7-ED00-FB90-8E8C563715D2}"/>
              </a:ext>
            </a:extLst>
          </p:cNvPr>
          <p:cNvPicPr>
            <a:picLocks noChangeAspect="1"/>
          </p:cNvPicPr>
          <p:nvPr/>
        </p:nvPicPr>
        <p:blipFill>
          <a:blip r:embed="rId5"/>
          <a:stretch>
            <a:fillRect/>
          </a:stretch>
        </p:blipFill>
        <p:spPr>
          <a:xfrm>
            <a:off x="10051177" y="3753525"/>
            <a:ext cx="5838813" cy="1761932"/>
          </a:xfrm>
          <a:prstGeom prst="rect">
            <a:avLst/>
          </a:prstGeom>
        </p:spPr>
      </p:pic>
      <p:pic>
        <p:nvPicPr>
          <p:cNvPr id="38" name="Picture 37">
            <a:extLst>
              <a:ext uri="{FF2B5EF4-FFF2-40B4-BE49-F238E27FC236}">
                <a16:creationId xmlns:a16="http://schemas.microsoft.com/office/drawing/2014/main" id="{DD691F30-8626-F324-463E-FF544DCFEC84}"/>
              </a:ext>
            </a:extLst>
          </p:cNvPr>
          <p:cNvPicPr>
            <a:picLocks noChangeAspect="1"/>
          </p:cNvPicPr>
          <p:nvPr/>
        </p:nvPicPr>
        <p:blipFill>
          <a:blip r:embed="rId6"/>
          <a:stretch>
            <a:fillRect/>
          </a:stretch>
        </p:blipFill>
        <p:spPr>
          <a:xfrm>
            <a:off x="10079492" y="6018371"/>
            <a:ext cx="5627575" cy="1303901"/>
          </a:xfrm>
          <a:prstGeom prst="rect">
            <a:avLst/>
          </a:prstGeom>
        </p:spPr>
      </p:pic>
      <p:sp>
        <p:nvSpPr>
          <p:cNvPr id="39" name="TextBox 31">
            <a:extLst>
              <a:ext uri="{FF2B5EF4-FFF2-40B4-BE49-F238E27FC236}">
                <a16:creationId xmlns:a16="http://schemas.microsoft.com/office/drawing/2014/main" id="{0F7FF709-E0BA-A097-B3B2-DFBEDE606E29}"/>
              </a:ext>
            </a:extLst>
          </p:cNvPr>
          <p:cNvSpPr txBox="1"/>
          <p:nvPr/>
        </p:nvSpPr>
        <p:spPr>
          <a:xfrm>
            <a:off x="3176902" y="2788993"/>
            <a:ext cx="4000500" cy="577081"/>
          </a:xfrm>
          <a:prstGeom prst="rect">
            <a:avLst/>
          </a:prstGeom>
        </p:spPr>
        <p:txBody>
          <a:bodyPr wrap="square" lIns="0" tIns="0" rIns="0" bIns="0" rtlCol="0" anchor="t">
            <a:spAutoFit/>
          </a:bodyPr>
          <a:lstStyle/>
          <a:p>
            <a:pPr marL="0" lvl="0" indent="0">
              <a:lnSpc>
                <a:spcPts val="4479"/>
              </a:lnSpc>
            </a:pPr>
            <a:r>
              <a:rPr lang="en-US" sz="3999" dirty="0">
                <a:solidFill>
                  <a:srgbClr val="0070C0"/>
                </a:solidFill>
                <a:latin typeface="Public Sans Bold"/>
              </a:rPr>
              <a:t>Code:</a:t>
            </a:r>
            <a:endParaRPr lang="en-US" sz="3999" dirty="0">
              <a:solidFill>
                <a:srgbClr val="FDFCF5"/>
              </a:solidFill>
              <a:latin typeface="Public Sans Bold"/>
            </a:endParaRPr>
          </a:p>
        </p:txBody>
      </p:sp>
      <p:sp>
        <p:nvSpPr>
          <p:cNvPr id="41" name="TextBox 40">
            <a:extLst>
              <a:ext uri="{FF2B5EF4-FFF2-40B4-BE49-F238E27FC236}">
                <a16:creationId xmlns:a16="http://schemas.microsoft.com/office/drawing/2014/main" id="{99F449B5-1325-AE4A-82CD-C589172C0305}"/>
              </a:ext>
            </a:extLst>
          </p:cNvPr>
          <p:cNvSpPr txBox="1"/>
          <p:nvPr/>
        </p:nvSpPr>
        <p:spPr>
          <a:xfrm>
            <a:off x="10079492" y="2869389"/>
            <a:ext cx="9743536" cy="707886"/>
          </a:xfrm>
          <a:prstGeom prst="rect">
            <a:avLst/>
          </a:prstGeom>
          <a:noFill/>
        </p:spPr>
        <p:txBody>
          <a:bodyPr wrap="square">
            <a:spAutoFit/>
          </a:bodyPr>
          <a:lstStyle/>
          <a:p>
            <a:r>
              <a:rPr lang="en-US" sz="4000" dirty="0">
                <a:solidFill>
                  <a:srgbClr val="0070C0"/>
                </a:solidFill>
                <a:latin typeface="Public Sans Bold"/>
              </a:rPr>
              <a:t>Results:</a:t>
            </a:r>
            <a:endParaRPr lang="en-US" sz="4000" dirty="0"/>
          </a:p>
        </p:txBody>
      </p:sp>
      <p:sp>
        <p:nvSpPr>
          <p:cNvPr id="5" name="Freeform 5">
            <a:extLst>
              <a:ext uri="{FF2B5EF4-FFF2-40B4-BE49-F238E27FC236}">
                <a16:creationId xmlns:a16="http://schemas.microsoft.com/office/drawing/2014/main" id="{934466ED-4B77-3695-6E1A-75619885D822}"/>
              </a:ext>
            </a:extLst>
          </p:cNvPr>
          <p:cNvSpPr/>
          <p:nvPr/>
        </p:nvSpPr>
        <p:spPr>
          <a:xfrm>
            <a:off x="-914400" y="7050201"/>
            <a:ext cx="4304859" cy="4249916"/>
          </a:xfrm>
          <a:custGeom>
            <a:avLst/>
            <a:gdLst/>
            <a:ahLst/>
            <a:cxnLst/>
            <a:rect l="l" t="t" r="r" b="b"/>
            <a:pathLst>
              <a:path w="1543314" h="1684381">
                <a:moveTo>
                  <a:pt x="0" y="0"/>
                </a:moveTo>
                <a:lnTo>
                  <a:pt x="1543315" y="0"/>
                </a:lnTo>
                <a:lnTo>
                  <a:pt x="1543315" y="1684382"/>
                </a:lnTo>
                <a:lnTo>
                  <a:pt x="0" y="1684382"/>
                </a:lnTo>
                <a:lnTo>
                  <a:pt x="0" y="0"/>
                </a:lnTo>
                <a:close/>
              </a:path>
            </a:pathLst>
          </a:custGeom>
          <a:blipFill>
            <a:blip r:embed="rId7"/>
            <a:stretch>
              <a:fillRect/>
            </a:stretch>
          </a:blipFill>
        </p:spPr>
        <p:txBody>
          <a:bodyPr/>
          <a:lstStyle/>
          <a:p>
            <a:endParaRPr lang="en-US"/>
          </a:p>
        </p:txBody>
      </p:sp>
      <p:sp>
        <p:nvSpPr>
          <p:cNvPr id="7" name="Freeform 2">
            <a:extLst>
              <a:ext uri="{FF2B5EF4-FFF2-40B4-BE49-F238E27FC236}">
                <a16:creationId xmlns:a16="http://schemas.microsoft.com/office/drawing/2014/main" id="{2764FEB4-847B-BF45-6279-D63A13C45046}"/>
              </a:ext>
            </a:extLst>
          </p:cNvPr>
          <p:cNvSpPr/>
          <p:nvPr/>
        </p:nvSpPr>
        <p:spPr>
          <a:xfrm rot="9564399">
            <a:off x="16084164" y="7537042"/>
            <a:ext cx="3467100" cy="3846832"/>
          </a:xfrm>
          <a:custGeom>
            <a:avLst/>
            <a:gdLst/>
            <a:ahLst/>
            <a:cxnLst/>
            <a:rect l="l" t="t" r="r" b="b"/>
            <a:pathLst>
              <a:path w="1415562" h="1755736">
                <a:moveTo>
                  <a:pt x="0" y="0"/>
                </a:moveTo>
                <a:lnTo>
                  <a:pt x="1415562" y="0"/>
                </a:lnTo>
                <a:lnTo>
                  <a:pt x="1415562" y="1755736"/>
                </a:lnTo>
                <a:lnTo>
                  <a:pt x="0" y="1755736"/>
                </a:lnTo>
                <a:lnTo>
                  <a:pt x="0" y="0"/>
                </a:lnTo>
                <a:close/>
              </a:path>
            </a:pathLst>
          </a:custGeom>
          <a:blipFill>
            <a:blip r:embed="rId8"/>
            <a:stretch>
              <a:fillRect/>
            </a:stretch>
          </a:blipFill>
        </p:spPr>
        <p:txBody>
          <a:bodyPr/>
          <a:lstStyle/>
          <a:p>
            <a:endParaRPr lang="en-US"/>
          </a:p>
        </p:txBody>
      </p:sp>
      <p:sp>
        <p:nvSpPr>
          <p:cNvPr id="8" name="Freeform 10">
            <a:extLst>
              <a:ext uri="{FF2B5EF4-FFF2-40B4-BE49-F238E27FC236}">
                <a16:creationId xmlns:a16="http://schemas.microsoft.com/office/drawing/2014/main" id="{3543A9BE-441D-69E4-8E78-6D72AF4FD82F}"/>
              </a:ext>
            </a:extLst>
          </p:cNvPr>
          <p:cNvSpPr/>
          <p:nvPr/>
        </p:nvSpPr>
        <p:spPr>
          <a:xfrm rot="-5400000">
            <a:off x="8989120" y="8312790"/>
            <a:ext cx="1401144" cy="3529784"/>
          </a:xfrm>
          <a:custGeom>
            <a:avLst/>
            <a:gdLst/>
            <a:ahLst/>
            <a:cxnLst/>
            <a:rect l="l" t="t" r="r" b="b"/>
            <a:pathLst>
              <a:path w="1075734" h="1866783">
                <a:moveTo>
                  <a:pt x="0" y="0"/>
                </a:moveTo>
                <a:lnTo>
                  <a:pt x="1075734" y="0"/>
                </a:lnTo>
                <a:lnTo>
                  <a:pt x="1075734" y="1866784"/>
                </a:lnTo>
                <a:lnTo>
                  <a:pt x="0" y="1866784"/>
                </a:lnTo>
                <a:lnTo>
                  <a:pt x="0" y="0"/>
                </a:lnTo>
                <a:close/>
              </a:path>
            </a:pathLst>
          </a:custGeom>
          <a:blipFill>
            <a:blip r:embed="rId9"/>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B0723DF9-2041-E6D0-B5B6-BD8494413640}"/>
              </a:ext>
            </a:extLst>
          </p:cNvPr>
          <p:cNvSpPr/>
          <p:nvPr/>
        </p:nvSpPr>
        <p:spPr>
          <a:xfrm>
            <a:off x="2770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sp>
        <p:nvSpPr>
          <p:cNvPr id="3" name="TextBox 2">
            <a:extLst>
              <a:ext uri="{FF2B5EF4-FFF2-40B4-BE49-F238E27FC236}">
                <a16:creationId xmlns:a16="http://schemas.microsoft.com/office/drawing/2014/main" id="{0CC95960-0E61-7A02-52BC-2B4C5BC2A2CB}"/>
              </a:ext>
            </a:extLst>
          </p:cNvPr>
          <p:cNvSpPr txBox="1"/>
          <p:nvPr/>
        </p:nvSpPr>
        <p:spPr>
          <a:xfrm>
            <a:off x="879288" y="3213196"/>
            <a:ext cx="12496800" cy="3416320"/>
          </a:xfrm>
          <a:prstGeom prst="rect">
            <a:avLst/>
          </a:prstGeom>
          <a:noFill/>
        </p:spPr>
        <p:txBody>
          <a:bodyPr wrap="square">
            <a:spAutoFit/>
          </a:bodyPr>
          <a:lstStyle/>
          <a:p>
            <a:pPr marL="457200" marR="0" indent="-457200">
              <a:spcBef>
                <a:spcPts val="0"/>
              </a:spcBef>
              <a:spcAft>
                <a:spcPts val="0"/>
              </a:spcAft>
              <a:buFont typeface="+mj-lt"/>
              <a:buAutoNum type="arabicPeriod"/>
            </a:pPr>
            <a:r>
              <a:rPr lang="en-US" sz="2400" i="1" kern="100" dirty="0">
                <a:effectLst/>
                <a:latin typeface="Arial" panose="020B0604020202020204" pitchFamily="34" charset="0"/>
                <a:ea typeface="Calibri" panose="020F0502020204030204" pitchFamily="34" charset="0"/>
                <a:cs typeface="Times New Roman" panose="02020603050405020304" pitchFamily="18" charset="0"/>
              </a:rPr>
              <a:t>data_m2.csv, cars_us_22.csv, </a:t>
            </a:r>
            <a:r>
              <a:rPr lang="en-US" sz="2400" kern="100" dirty="0" err="1">
                <a:effectLst/>
                <a:latin typeface="Arial" panose="020B0604020202020204" pitchFamily="34" charset="0"/>
                <a:ea typeface="Calibri" panose="020F0502020204030204" pitchFamily="34" charset="0"/>
                <a:cs typeface="Times New Roman" panose="02020603050405020304" pitchFamily="18" charset="0"/>
              </a:rPr>
              <a:t>ccarprice.com</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2022/2023 new cars. validated web scrape by </a:t>
            </a:r>
            <a:r>
              <a:rPr lang="en-US" sz="2400" kern="100" dirty="0" err="1">
                <a:effectLst/>
                <a:latin typeface="Arial" panose="020B0604020202020204" pitchFamily="34" charset="0"/>
                <a:ea typeface="Calibri" panose="020F0502020204030204" pitchFamily="34" charset="0"/>
                <a:cs typeface="Times New Roman" panose="02020603050405020304" pitchFamily="18" charset="0"/>
              </a:rPr>
              <a:t>Tymoteusz</a:t>
            </a:r>
            <a:r>
              <a:rPr lang="en-US" sz="2400" kern="100" dirty="0">
                <a:effectLst/>
                <a:latin typeface="Arial" panose="020B0604020202020204" pitchFamily="34" charset="0"/>
                <a:ea typeface="Calibri" panose="020F0502020204030204" pitchFamily="34" charset="0"/>
                <a:cs typeface="Times New Roman" panose="02020603050405020304" pitchFamily="18" charset="0"/>
              </a:rPr>
              <a:t> Urban</a:t>
            </a:r>
            <a:r>
              <a:rPr lang="en-US" sz="2400" kern="100" dirty="0">
                <a:effectLst/>
                <a:latin typeface="Calibri" panose="020F0502020204030204" pitchFamily="34" charset="0"/>
                <a:ea typeface="Calibri" panose="020F0502020204030204" pitchFamily="34" charset="0"/>
                <a:cs typeface="Times New Roman" panose="02020603050405020304" pitchFamily="18" charset="0"/>
              </a:rPr>
              <a:t>, WUT, Warsaw, Poland.</a:t>
            </a:r>
            <a:r>
              <a:rPr lang="en-US" sz="2400" kern="100" dirty="0">
                <a:effectLst/>
                <a:latin typeface="Arial" panose="020B0604020202020204" pitchFamily="34" charset="0"/>
                <a:ea typeface="Calibri" panose="020F0502020204030204" pitchFamily="34" charset="0"/>
                <a:cs typeface="Times New Roman" panose="02020603050405020304" pitchFamily="18" charset="0"/>
              </a:rPr>
              <a:t> </a:t>
            </a:r>
            <a:r>
              <a:rPr lang="en-US" sz="2400" u="sng" kern="100"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https://www.kaggle.com/datasets/sidharth178/car-prices-dataset</a:t>
            </a:r>
            <a:r>
              <a:rPr lang="en-US" sz="2400" kern="100"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rPr>
              <a:t>. </a:t>
            </a:r>
            <a:r>
              <a:rPr lang="en-US" sz="2400" u="sng" kern="100"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hlinkClick r:id="rId4" tooltip="http://opendatacommons.org/licenses/odbl/1.0/">
                  <a:extLst>
                    <a:ext uri="{A12FA001-AC4F-418D-AE19-62706E023703}">
                      <ahyp:hlinkClr xmlns:ahyp="http://schemas.microsoft.com/office/drawing/2018/hyperlinkcolor" val="tx"/>
                    </a:ext>
                  </a:extLst>
                </a:hlinkClick>
              </a:rPr>
              <a:t>Open Data Commons Open Database License</a:t>
            </a:r>
            <a:r>
              <a:rPr lang="en-US" sz="2400" kern="100" dirty="0">
                <a:solidFill>
                  <a:srgbClr val="0070C0"/>
                </a:solidFill>
                <a:effectLst/>
                <a:latin typeface="Arial" panose="020B0604020202020204" pitchFamily="34" charset="0"/>
                <a:ea typeface="Calibri" panose="020F0502020204030204" pitchFamily="34" charset="0"/>
                <a:cs typeface="Times New Roman" panose="02020603050405020304" pitchFamily="18" charset="0"/>
              </a:rPr>
              <a:t>.</a:t>
            </a:r>
            <a:endParaRPr lang="en-US" sz="24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buFont typeface="+mj-lt"/>
              <a:buAutoNum type="arabicPeriod"/>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indent="-457200">
              <a:spcBef>
                <a:spcPts val="0"/>
              </a:spcBef>
              <a:spcAft>
                <a:spcPts val="0"/>
              </a:spcAft>
              <a:buFont typeface="+mj-lt"/>
              <a:buAutoNum type="arabicPeriod"/>
            </a:pPr>
            <a:r>
              <a:rPr lang="en-US" sz="2400" i="1" kern="100" dirty="0">
                <a:effectLst/>
                <a:latin typeface="Arial" panose="020B0604020202020204" pitchFamily="34" charset="0"/>
                <a:ea typeface="Calibri" panose="020F0502020204030204" pitchFamily="34" charset="0"/>
                <a:cs typeface="Times New Roman" panose="02020603050405020304" pitchFamily="18" charset="0"/>
              </a:rPr>
              <a:t>Electric Vehicle Population Data</a:t>
            </a:r>
            <a:r>
              <a:rPr lang="en-US" sz="2400" kern="100" dirty="0">
                <a:effectLst/>
                <a:latin typeface="Arial" panose="020B0604020202020204" pitchFamily="34" charset="0"/>
                <a:ea typeface="Calibri" panose="020F0502020204030204" pitchFamily="34" charset="0"/>
                <a:cs typeface="Times New Roman" panose="02020603050405020304" pitchFamily="18" charset="0"/>
              </a:rPr>
              <a:t>. Washington State Department of Licensing, Research and Analysis Office (Updated September 14, 2023), </a:t>
            </a:r>
            <a:r>
              <a:rPr lang="en-US" sz="2400" u="sng"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5" tooltip="https://data.wa.gov/transportation/electric-vehicle-population-data/f6w7-q2d2">
                  <a:extLst>
                    <a:ext uri="{A12FA001-AC4F-418D-AE19-62706E023703}">
                      <ahyp:hlinkClr xmlns:ahyp="http://schemas.microsoft.com/office/drawing/2018/hyperlinkcolor" val="tx"/>
                    </a:ext>
                  </a:extLst>
                </a:hlinkClick>
              </a:rPr>
              <a:t>https://data.wa.gov/Transportation/Electric-Vehicle-Population-Data/f6w7-q2d2</a:t>
            </a:r>
            <a:r>
              <a:rPr lang="en-US" sz="24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u="sng"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hlinkClick r:id="rId4" tooltip="http://opendatacommons.org/licenses/odbl/1.0/">
                  <a:extLst>
                    <a:ext uri="{A12FA001-AC4F-418D-AE19-62706E023703}">
                      <ahyp:hlinkClr xmlns:ahyp="http://schemas.microsoft.com/office/drawing/2018/hyperlinkcolor" val="tx"/>
                    </a:ext>
                  </a:extLst>
                </a:hlinkClick>
              </a:rPr>
              <a:t>Open Data Commons Open Database License</a:t>
            </a:r>
            <a:r>
              <a:rPr lang="en-US" sz="2400" kern="100"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6" name="Freeform 6">
            <a:extLst>
              <a:ext uri="{FF2B5EF4-FFF2-40B4-BE49-F238E27FC236}">
                <a16:creationId xmlns:a16="http://schemas.microsoft.com/office/drawing/2014/main" id="{23E55869-9E60-8428-FAF0-99402AF0EE95}"/>
              </a:ext>
            </a:extLst>
          </p:cNvPr>
          <p:cNvSpPr/>
          <p:nvPr/>
        </p:nvSpPr>
        <p:spPr>
          <a:xfrm>
            <a:off x="484474" y="9229837"/>
            <a:ext cx="1822376" cy="1956913"/>
          </a:xfrm>
          <a:custGeom>
            <a:avLst/>
            <a:gdLst/>
            <a:ahLst/>
            <a:cxnLst/>
            <a:rect l="l" t="t" r="r" b="b"/>
            <a:pathLst>
              <a:path w="1822376" h="1956913">
                <a:moveTo>
                  <a:pt x="0" y="0"/>
                </a:moveTo>
                <a:lnTo>
                  <a:pt x="1822376" y="0"/>
                </a:lnTo>
                <a:lnTo>
                  <a:pt x="1822376" y="1956913"/>
                </a:lnTo>
                <a:lnTo>
                  <a:pt x="0" y="1956913"/>
                </a:lnTo>
                <a:lnTo>
                  <a:pt x="0" y="0"/>
                </a:lnTo>
                <a:close/>
              </a:path>
            </a:pathLst>
          </a:custGeom>
          <a:blipFill>
            <a:blip r:embed="rId6"/>
            <a:stretch>
              <a:fillRect/>
            </a:stretch>
          </a:blipFill>
        </p:spPr>
        <p:txBody>
          <a:bodyPr/>
          <a:lstStyle/>
          <a:p>
            <a:endParaRPr lang="en-US"/>
          </a:p>
        </p:txBody>
      </p:sp>
      <p:sp>
        <p:nvSpPr>
          <p:cNvPr id="7" name="Freeform 7">
            <a:extLst>
              <a:ext uri="{FF2B5EF4-FFF2-40B4-BE49-F238E27FC236}">
                <a16:creationId xmlns:a16="http://schemas.microsoft.com/office/drawing/2014/main" id="{8B4EF3F8-D715-9CD1-9798-2B91B7EAD641}"/>
              </a:ext>
            </a:extLst>
          </p:cNvPr>
          <p:cNvSpPr/>
          <p:nvPr/>
        </p:nvSpPr>
        <p:spPr>
          <a:xfrm>
            <a:off x="2934999" y="9277166"/>
            <a:ext cx="1694651" cy="1862254"/>
          </a:xfrm>
          <a:custGeom>
            <a:avLst/>
            <a:gdLst/>
            <a:ahLst/>
            <a:cxnLst/>
            <a:rect l="l" t="t" r="r" b="b"/>
            <a:pathLst>
              <a:path w="1694651" h="1862254">
                <a:moveTo>
                  <a:pt x="0" y="0"/>
                </a:moveTo>
                <a:lnTo>
                  <a:pt x="1694651" y="0"/>
                </a:lnTo>
                <a:lnTo>
                  <a:pt x="1694651" y="1862254"/>
                </a:lnTo>
                <a:lnTo>
                  <a:pt x="0" y="1862254"/>
                </a:lnTo>
                <a:lnTo>
                  <a:pt x="0" y="0"/>
                </a:lnTo>
                <a:close/>
              </a:path>
            </a:pathLst>
          </a:custGeom>
          <a:blipFill>
            <a:blip r:embed="rId7"/>
            <a:stretch>
              <a:fillRect/>
            </a:stretch>
          </a:blipFill>
        </p:spPr>
        <p:txBody>
          <a:bodyPr/>
          <a:lstStyle/>
          <a:p>
            <a:endParaRPr lang="en-US"/>
          </a:p>
        </p:txBody>
      </p:sp>
      <p:sp>
        <p:nvSpPr>
          <p:cNvPr id="8" name="Freeform 8">
            <a:extLst>
              <a:ext uri="{FF2B5EF4-FFF2-40B4-BE49-F238E27FC236}">
                <a16:creationId xmlns:a16="http://schemas.microsoft.com/office/drawing/2014/main" id="{5F80ADF5-2D66-874C-F5C3-CC88B856A2DB}"/>
              </a:ext>
            </a:extLst>
          </p:cNvPr>
          <p:cNvSpPr/>
          <p:nvPr/>
        </p:nvSpPr>
        <p:spPr>
          <a:xfrm>
            <a:off x="5257800" y="9379308"/>
            <a:ext cx="2185133" cy="1657970"/>
          </a:xfrm>
          <a:custGeom>
            <a:avLst/>
            <a:gdLst/>
            <a:ahLst/>
            <a:cxnLst/>
            <a:rect l="l" t="t" r="r" b="b"/>
            <a:pathLst>
              <a:path w="2185133" h="1657970">
                <a:moveTo>
                  <a:pt x="0" y="0"/>
                </a:moveTo>
                <a:lnTo>
                  <a:pt x="2185133" y="0"/>
                </a:lnTo>
                <a:lnTo>
                  <a:pt x="2185133" y="1657970"/>
                </a:lnTo>
                <a:lnTo>
                  <a:pt x="0" y="1657970"/>
                </a:lnTo>
                <a:lnTo>
                  <a:pt x="0" y="0"/>
                </a:lnTo>
                <a:close/>
              </a:path>
            </a:pathLst>
          </a:custGeom>
          <a:blipFill>
            <a:blip r:embed="rId8"/>
            <a:stretch>
              <a:fillRect/>
            </a:stretch>
          </a:blipFill>
        </p:spPr>
        <p:txBody>
          <a:bodyPr/>
          <a:lstStyle/>
          <a:p>
            <a:endParaRPr lang="en-US"/>
          </a:p>
        </p:txBody>
      </p:sp>
      <p:sp>
        <p:nvSpPr>
          <p:cNvPr id="9" name="Freeform 9">
            <a:extLst>
              <a:ext uri="{FF2B5EF4-FFF2-40B4-BE49-F238E27FC236}">
                <a16:creationId xmlns:a16="http://schemas.microsoft.com/office/drawing/2014/main" id="{A5A132CD-4306-E0C6-7866-897F77D5D995}"/>
              </a:ext>
            </a:extLst>
          </p:cNvPr>
          <p:cNvSpPr/>
          <p:nvPr/>
        </p:nvSpPr>
        <p:spPr>
          <a:xfrm>
            <a:off x="8071083" y="9306765"/>
            <a:ext cx="1835172" cy="1803057"/>
          </a:xfrm>
          <a:custGeom>
            <a:avLst/>
            <a:gdLst/>
            <a:ahLst/>
            <a:cxnLst/>
            <a:rect l="l" t="t" r="r" b="b"/>
            <a:pathLst>
              <a:path w="1835172" h="1803057">
                <a:moveTo>
                  <a:pt x="0" y="0"/>
                </a:moveTo>
                <a:lnTo>
                  <a:pt x="1835172" y="0"/>
                </a:lnTo>
                <a:lnTo>
                  <a:pt x="1835172" y="1803057"/>
                </a:lnTo>
                <a:lnTo>
                  <a:pt x="0" y="1803057"/>
                </a:lnTo>
                <a:lnTo>
                  <a:pt x="0" y="0"/>
                </a:lnTo>
                <a:close/>
              </a:path>
            </a:pathLst>
          </a:custGeom>
          <a:blipFill>
            <a:blip r:embed="rId9"/>
            <a:stretch>
              <a:fillRect/>
            </a:stretch>
          </a:blipFill>
        </p:spPr>
        <p:txBody>
          <a:bodyPr/>
          <a:lstStyle/>
          <a:p>
            <a:endParaRPr lang="en-US"/>
          </a:p>
        </p:txBody>
      </p:sp>
      <p:sp>
        <p:nvSpPr>
          <p:cNvPr id="10" name="Freeform 10">
            <a:extLst>
              <a:ext uri="{FF2B5EF4-FFF2-40B4-BE49-F238E27FC236}">
                <a16:creationId xmlns:a16="http://schemas.microsoft.com/office/drawing/2014/main" id="{4F47C08B-02D6-811C-8658-25B60BC0685F}"/>
              </a:ext>
            </a:extLst>
          </p:cNvPr>
          <p:cNvSpPr/>
          <p:nvPr/>
        </p:nvSpPr>
        <p:spPr>
          <a:xfrm>
            <a:off x="16870369" y="-266700"/>
            <a:ext cx="1452267" cy="2794952"/>
          </a:xfrm>
          <a:custGeom>
            <a:avLst/>
            <a:gdLst/>
            <a:ahLst/>
            <a:cxnLst/>
            <a:rect l="l" t="t" r="r" b="b"/>
            <a:pathLst>
              <a:path w="1075734" h="1866783">
                <a:moveTo>
                  <a:pt x="0" y="0"/>
                </a:moveTo>
                <a:lnTo>
                  <a:pt x="1075734" y="0"/>
                </a:lnTo>
                <a:lnTo>
                  <a:pt x="1075734" y="1866784"/>
                </a:lnTo>
                <a:lnTo>
                  <a:pt x="0" y="1866784"/>
                </a:lnTo>
                <a:lnTo>
                  <a:pt x="0" y="0"/>
                </a:lnTo>
                <a:close/>
              </a:path>
            </a:pathLst>
          </a:custGeom>
          <a:blipFill>
            <a:blip r:embed="rId10"/>
            <a:stretch>
              <a:fillRect/>
            </a:stretch>
          </a:blipFill>
        </p:spPr>
        <p:txBody>
          <a:bodyPr/>
          <a:lstStyle/>
          <a:p>
            <a:endParaRPr lang="en-US"/>
          </a:p>
        </p:txBody>
      </p:sp>
      <p:sp>
        <p:nvSpPr>
          <p:cNvPr id="11" name="Freeform 11">
            <a:extLst>
              <a:ext uri="{FF2B5EF4-FFF2-40B4-BE49-F238E27FC236}">
                <a16:creationId xmlns:a16="http://schemas.microsoft.com/office/drawing/2014/main" id="{08527FEC-92A1-5C1E-13BA-6CCBD0C269F9}"/>
              </a:ext>
            </a:extLst>
          </p:cNvPr>
          <p:cNvSpPr/>
          <p:nvPr/>
        </p:nvSpPr>
        <p:spPr>
          <a:xfrm>
            <a:off x="10534404" y="9411303"/>
            <a:ext cx="1595975" cy="1593980"/>
          </a:xfrm>
          <a:custGeom>
            <a:avLst/>
            <a:gdLst/>
            <a:ahLst/>
            <a:cxnLst/>
            <a:rect l="l" t="t" r="r" b="b"/>
            <a:pathLst>
              <a:path w="1595975" h="1593980">
                <a:moveTo>
                  <a:pt x="0" y="0"/>
                </a:moveTo>
                <a:lnTo>
                  <a:pt x="1595975" y="0"/>
                </a:lnTo>
                <a:lnTo>
                  <a:pt x="1595975" y="1593980"/>
                </a:lnTo>
                <a:lnTo>
                  <a:pt x="0" y="1593980"/>
                </a:lnTo>
                <a:lnTo>
                  <a:pt x="0" y="0"/>
                </a:lnTo>
                <a:close/>
              </a:path>
            </a:pathLst>
          </a:custGeom>
          <a:blipFill>
            <a:blip r:embed="rId11"/>
            <a:stretch>
              <a:fillRect/>
            </a:stretch>
          </a:blipFill>
        </p:spPr>
        <p:txBody>
          <a:bodyPr/>
          <a:lstStyle/>
          <a:p>
            <a:endParaRPr lang="en-US"/>
          </a:p>
        </p:txBody>
      </p:sp>
      <p:sp>
        <p:nvSpPr>
          <p:cNvPr id="12" name="Freeform 12">
            <a:extLst>
              <a:ext uri="{FF2B5EF4-FFF2-40B4-BE49-F238E27FC236}">
                <a16:creationId xmlns:a16="http://schemas.microsoft.com/office/drawing/2014/main" id="{DE6FCE4B-5F15-D3DC-E055-1076E9188FDC}"/>
              </a:ext>
            </a:extLst>
          </p:cNvPr>
          <p:cNvSpPr/>
          <p:nvPr/>
        </p:nvSpPr>
        <p:spPr>
          <a:xfrm>
            <a:off x="12758529" y="9333748"/>
            <a:ext cx="1552317" cy="1749090"/>
          </a:xfrm>
          <a:custGeom>
            <a:avLst/>
            <a:gdLst/>
            <a:ahLst/>
            <a:cxnLst/>
            <a:rect l="l" t="t" r="r" b="b"/>
            <a:pathLst>
              <a:path w="1552317" h="1749090">
                <a:moveTo>
                  <a:pt x="0" y="0"/>
                </a:moveTo>
                <a:lnTo>
                  <a:pt x="1552317" y="0"/>
                </a:lnTo>
                <a:lnTo>
                  <a:pt x="1552317" y="1749090"/>
                </a:lnTo>
                <a:lnTo>
                  <a:pt x="0" y="1749090"/>
                </a:lnTo>
                <a:lnTo>
                  <a:pt x="0" y="0"/>
                </a:lnTo>
                <a:close/>
              </a:path>
            </a:pathLst>
          </a:custGeom>
          <a:blipFill>
            <a:blip r:embed="rId12"/>
            <a:stretch>
              <a:fillRect/>
            </a:stretch>
          </a:blipFill>
        </p:spPr>
        <p:txBody>
          <a:bodyPr/>
          <a:lstStyle/>
          <a:p>
            <a:endParaRPr lang="en-US"/>
          </a:p>
        </p:txBody>
      </p:sp>
      <p:sp>
        <p:nvSpPr>
          <p:cNvPr id="13" name="Freeform 3">
            <a:extLst>
              <a:ext uri="{FF2B5EF4-FFF2-40B4-BE49-F238E27FC236}">
                <a16:creationId xmlns:a16="http://schemas.microsoft.com/office/drawing/2014/main" id="{3D685202-0FAA-0266-0A72-F643C69136EC}"/>
              </a:ext>
            </a:extLst>
          </p:cNvPr>
          <p:cNvSpPr/>
          <p:nvPr/>
        </p:nvSpPr>
        <p:spPr>
          <a:xfrm>
            <a:off x="-773716" y="7017831"/>
            <a:ext cx="2037056" cy="1184039"/>
          </a:xfrm>
          <a:custGeom>
            <a:avLst/>
            <a:gdLst/>
            <a:ahLst/>
            <a:cxnLst/>
            <a:rect l="l" t="t" r="r" b="b"/>
            <a:pathLst>
              <a:path w="2037056" h="1184039">
                <a:moveTo>
                  <a:pt x="0" y="0"/>
                </a:moveTo>
                <a:lnTo>
                  <a:pt x="2037056" y="0"/>
                </a:lnTo>
                <a:lnTo>
                  <a:pt x="2037056" y="1184038"/>
                </a:lnTo>
                <a:lnTo>
                  <a:pt x="0" y="1184038"/>
                </a:lnTo>
                <a:lnTo>
                  <a:pt x="0" y="0"/>
                </a:lnTo>
                <a:close/>
              </a:path>
            </a:pathLst>
          </a:custGeom>
          <a:blipFill>
            <a:blip r:embed="rId13"/>
            <a:stretch>
              <a:fillRect/>
            </a:stretch>
          </a:blipFill>
        </p:spPr>
        <p:txBody>
          <a:bodyPr/>
          <a:lstStyle/>
          <a:p>
            <a:endParaRPr lang="en-US"/>
          </a:p>
        </p:txBody>
      </p:sp>
      <p:sp>
        <p:nvSpPr>
          <p:cNvPr id="14" name="Freeform 6">
            <a:extLst>
              <a:ext uri="{FF2B5EF4-FFF2-40B4-BE49-F238E27FC236}">
                <a16:creationId xmlns:a16="http://schemas.microsoft.com/office/drawing/2014/main" id="{AF7A120B-3A71-6AF5-C031-E3E9288CC46D}"/>
              </a:ext>
            </a:extLst>
          </p:cNvPr>
          <p:cNvSpPr/>
          <p:nvPr/>
        </p:nvSpPr>
        <p:spPr>
          <a:xfrm>
            <a:off x="9425129" y="419460"/>
            <a:ext cx="3199124" cy="1748794"/>
          </a:xfrm>
          <a:custGeom>
            <a:avLst/>
            <a:gdLst/>
            <a:ahLst/>
            <a:cxnLst/>
            <a:rect l="l" t="t" r="r" b="b"/>
            <a:pathLst>
              <a:path w="2055013" h="1307502">
                <a:moveTo>
                  <a:pt x="0" y="0"/>
                </a:moveTo>
                <a:lnTo>
                  <a:pt x="2055013" y="0"/>
                </a:lnTo>
                <a:lnTo>
                  <a:pt x="2055013" y="1307502"/>
                </a:lnTo>
                <a:lnTo>
                  <a:pt x="0" y="1307502"/>
                </a:lnTo>
                <a:lnTo>
                  <a:pt x="0" y="0"/>
                </a:lnTo>
                <a:close/>
              </a:path>
            </a:pathLst>
          </a:custGeom>
          <a:blipFill>
            <a:blip r:embed="rId14">
              <a:grayscl/>
            </a:blip>
            <a:stretch>
              <a:fillRect/>
            </a:stretch>
          </a:blipFill>
        </p:spPr>
        <p:txBody>
          <a:bodyPr/>
          <a:lstStyle/>
          <a:p>
            <a:endParaRPr lang="en-US"/>
          </a:p>
        </p:txBody>
      </p:sp>
      <p:sp>
        <p:nvSpPr>
          <p:cNvPr id="15" name="Freeform 11">
            <a:extLst>
              <a:ext uri="{FF2B5EF4-FFF2-40B4-BE49-F238E27FC236}">
                <a16:creationId xmlns:a16="http://schemas.microsoft.com/office/drawing/2014/main" id="{E559D464-EAEA-0A80-7A40-C4F878C8B019}"/>
              </a:ext>
            </a:extLst>
          </p:cNvPr>
          <p:cNvSpPr/>
          <p:nvPr/>
        </p:nvSpPr>
        <p:spPr>
          <a:xfrm>
            <a:off x="15766473" y="8021271"/>
            <a:ext cx="2493818" cy="2262790"/>
          </a:xfrm>
          <a:custGeom>
            <a:avLst/>
            <a:gdLst/>
            <a:ahLst/>
            <a:cxnLst/>
            <a:rect l="l" t="t" r="r" b="b"/>
            <a:pathLst>
              <a:path w="1851510" h="1576098">
                <a:moveTo>
                  <a:pt x="0" y="0"/>
                </a:moveTo>
                <a:lnTo>
                  <a:pt x="1851510" y="0"/>
                </a:lnTo>
                <a:lnTo>
                  <a:pt x="1851510" y="1576098"/>
                </a:lnTo>
                <a:lnTo>
                  <a:pt x="0" y="1576098"/>
                </a:lnTo>
                <a:lnTo>
                  <a:pt x="0" y="0"/>
                </a:lnTo>
                <a:close/>
              </a:path>
            </a:pathLst>
          </a:custGeom>
          <a:blipFill>
            <a:blip r:embed="rId15">
              <a:grayscl/>
            </a:blip>
            <a:stretch>
              <a:fillRect/>
            </a:stretch>
          </a:blipFill>
        </p:spPr>
        <p:txBody>
          <a:bodyPr/>
          <a:lstStyle/>
          <a:p>
            <a:endParaRPr lang="en-US"/>
          </a:p>
        </p:txBody>
      </p:sp>
      <p:sp>
        <p:nvSpPr>
          <p:cNvPr id="16" name="Freeform 5">
            <a:extLst>
              <a:ext uri="{FF2B5EF4-FFF2-40B4-BE49-F238E27FC236}">
                <a16:creationId xmlns:a16="http://schemas.microsoft.com/office/drawing/2014/main" id="{72F0ABBA-EA18-7D4F-F23C-C93C09EF2EAC}"/>
              </a:ext>
            </a:extLst>
          </p:cNvPr>
          <p:cNvSpPr/>
          <p:nvPr/>
        </p:nvSpPr>
        <p:spPr>
          <a:xfrm rot="3908524">
            <a:off x="2423103" y="7555367"/>
            <a:ext cx="1954596" cy="2843989"/>
          </a:xfrm>
          <a:custGeom>
            <a:avLst/>
            <a:gdLst/>
            <a:ahLst/>
            <a:cxnLst/>
            <a:rect l="l" t="t" r="r" b="b"/>
            <a:pathLst>
              <a:path w="1954596" h="2843989">
                <a:moveTo>
                  <a:pt x="0" y="0"/>
                </a:moveTo>
                <a:lnTo>
                  <a:pt x="1954596" y="0"/>
                </a:lnTo>
                <a:lnTo>
                  <a:pt x="1954596" y="2843989"/>
                </a:lnTo>
                <a:lnTo>
                  <a:pt x="0" y="284398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dirty="0"/>
          </a:p>
        </p:txBody>
      </p:sp>
      <p:sp>
        <p:nvSpPr>
          <p:cNvPr id="17" name="Freeform 7">
            <a:extLst>
              <a:ext uri="{FF2B5EF4-FFF2-40B4-BE49-F238E27FC236}">
                <a16:creationId xmlns:a16="http://schemas.microsoft.com/office/drawing/2014/main" id="{A7433E85-1D54-9FF9-676F-4A9B5232443C}"/>
              </a:ext>
            </a:extLst>
          </p:cNvPr>
          <p:cNvSpPr/>
          <p:nvPr/>
        </p:nvSpPr>
        <p:spPr>
          <a:xfrm rot="-218461">
            <a:off x="13827924" y="4222005"/>
            <a:ext cx="4599711" cy="1756253"/>
          </a:xfrm>
          <a:custGeom>
            <a:avLst/>
            <a:gdLst/>
            <a:ahLst/>
            <a:cxnLst/>
            <a:rect l="l" t="t" r="r" b="b"/>
            <a:pathLst>
              <a:path w="4599711" h="1756253">
                <a:moveTo>
                  <a:pt x="0" y="0"/>
                </a:moveTo>
                <a:lnTo>
                  <a:pt x="4599711" y="0"/>
                </a:lnTo>
                <a:lnTo>
                  <a:pt x="4599711" y="1756253"/>
                </a:lnTo>
                <a:lnTo>
                  <a:pt x="0" y="1756253"/>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4" name="TextBox 9">
            <a:extLst>
              <a:ext uri="{FF2B5EF4-FFF2-40B4-BE49-F238E27FC236}">
                <a16:creationId xmlns:a16="http://schemas.microsoft.com/office/drawing/2014/main" id="{F070C439-FE9F-E42F-FF43-060ED6DBDCF8}"/>
              </a:ext>
            </a:extLst>
          </p:cNvPr>
          <p:cNvSpPr txBox="1"/>
          <p:nvPr/>
        </p:nvSpPr>
        <p:spPr>
          <a:xfrm>
            <a:off x="415049" y="777745"/>
            <a:ext cx="12725400" cy="1390509"/>
          </a:xfrm>
          <a:prstGeom prst="rect">
            <a:avLst/>
          </a:prstGeom>
        </p:spPr>
        <p:txBody>
          <a:bodyPr wrap="square" lIns="0" tIns="0" rIns="0" bIns="0" rtlCol="0" anchor="t">
            <a:spAutoFit/>
          </a:bodyPr>
          <a:lstStyle/>
          <a:p>
            <a:pPr marL="0" lvl="0" indent="0">
              <a:lnSpc>
                <a:spcPts val="9599"/>
              </a:lnSpc>
              <a:spcBef>
                <a:spcPct val="0"/>
              </a:spcBef>
            </a:pPr>
            <a:r>
              <a:rPr lang="en-US" sz="13800" dirty="0">
                <a:latin typeface="Bernoru UltraExpanded"/>
              </a:rPr>
              <a:t>CITATIONS</a:t>
            </a:r>
            <a:endParaRPr lang="en-US" sz="9600" dirty="0">
              <a:latin typeface="Bernoru UltraExpanded"/>
            </a:endParaRPr>
          </a:p>
        </p:txBody>
      </p:sp>
      <p:sp>
        <p:nvSpPr>
          <p:cNvPr id="19" name="Freeform 16">
            <a:extLst>
              <a:ext uri="{FF2B5EF4-FFF2-40B4-BE49-F238E27FC236}">
                <a16:creationId xmlns:a16="http://schemas.microsoft.com/office/drawing/2014/main" id="{F8712E57-E01F-E70E-E6B7-60F7269A7DF5}"/>
              </a:ext>
            </a:extLst>
          </p:cNvPr>
          <p:cNvSpPr/>
          <p:nvPr/>
        </p:nvSpPr>
        <p:spPr>
          <a:xfrm rot="4756627">
            <a:off x="3797245" y="-2281715"/>
            <a:ext cx="1616830" cy="8560174"/>
          </a:xfrm>
          <a:custGeom>
            <a:avLst/>
            <a:gdLst/>
            <a:ahLst/>
            <a:cxnLst/>
            <a:rect l="l" t="t" r="r" b="b"/>
            <a:pathLst>
              <a:path w="1616830" h="6840433">
                <a:moveTo>
                  <a:pt x="0" y="0"/>
                </a:moveTo>
                <a:lnTo>
                  <a:pt x="1616829" y="0"/>
                </a:lnTo>
                <a:lnTo>
                  <a:pt x="1616829" y="6840433"/>
                </a:lnTo>
                <a:lnTo>
                  <a:pt x="0" y="684043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Tree>
    <p:extLst>
      <p:ext uri="{BB962C8B-B14F-4D97-AF65-F5344CB8AC3E}">
        <p14:creationId xmlns:p14="http://schemas.microsoft.com/office/powerpoint/2010/main" val="1617206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3" name="Freeform 3"/>
          <p:cNvSpPr/>
          <p:nvPr/>
        </p:nvSpPr>
        <p:spPr>
          <a:xfrm>
            <a:off x="3680300" y="6921414"/>
            <a:ext cx="10950100" cy="943991"/>
          </a:xfrm>
          <a:custGeom>
            <a:avLst/>
            <a:gdLst/>
            <a:ahLst/>
            <a:cxnLst/>
            <a:rect l="l" t="t" r="r" b="b"/>
            <a:pathLst>
              <a:path w="3953970" h="340866">
                <a:moveTo>
                  <a:pt x="3750770" y="0"/>
                </a:moveTo>
                <a:cubicBezTo>
                  <a:pt x="3862994" y="0"/>
                  <a:pt x="3953970" y="76305"/>
                  <a:pt x="3953970" y="170433"/>
                </a:cubicBezTo>
                <a:cubicBezTo>
                  <a:pt x="3953970" y="264560"/>
                  <a:pt x="3862994" y="340866"/>
                  <a:pt x="3750770" y="340866"/>
                </a:cubicBezTo>
                <a:lnTo>
                  <a:pt x="203200" y="340866"/>
                </a:lnTo>
                <a:cubicBezTo>
                  <a:pt x="90976" y="340866"/>
                  <a:pt x="0" y="264560"/>
                  <a:pt x="0" y="170433"/>
                </a:cubicBezTo>
                <a:cubicBezTo>
                  <a:pt x="0" y="76305"/>
                  <a:pt x="90976" y="0"/>
                  <a:pt x="203200" y="0"/>
                </a:cubicBezTo>
                <a:close/>
              </a:path>
            </a:pathLst>
          </a:custGeom>
          <a:solidFill>
            <a:srgbClr val="0D0D0D"/>
          </a:solidFill>
          <a:ln w="19050" cap="sq">
            <a:solidFill>
              <a:srgbClr val="FDFCF5"/>
            </a:solidFill>
            <a:prstDash val="solid"/>
            <a:miter/>
          </a:ln>
        </p:spPr>
        <p:txBody>
          <a:bodyPr/>
          <a:lstStyle/>
          <a:p>
            <a:endParaRPr lang="en-US"/>
          </a:p>
        </p:txBody>
      </p:sp>
      <p:sp>
        <p:nvSpPr>
          <p:cNvPr id="5" name="Freeform 5"/>
          <p:cNvSpPr/>
          <p:nvPr/>
        </p:nvSpPr>
        <p:spPr>
          <a:xfrm rot="3908524">
            <a:off x="2232345" y="3736927"/>
            <a:ext cx="1954596" cy="2843989"/>
          </a:xfrm>
          <a:custGeom>
            <a:avLst/>
            <a:gdLst/>
            <a:ahLst/>
            <a:cxnLst/>
            <a:rect l="l" t="t" r="r" b="b"/>
            <a:pathLst>
              <a:path w="1954596" h="2843989">
                <a:moveTo>
                  <a:pt x="0" y="0"/>
                </a:moveTo>
                <a:lnTo>
                  <a:pt x="1954596" y="0"/>
                </a:lnTo>
                <a:lnTo>
                  <a:pt x="1954596" y="2843989"/>
                </a:lnTo>
                <a:lnTo>
                  <a:pt x="0" y="28439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Freeform 6"/>
          <p:cNvSpPr/>
          <p:nvPr/>
        </p:nvSpPr>
        <p:spPr>
          <a:xfrm flipH="1">
            <a:off x="4761662" y="4161977"/>
            <a:ext cx="4742488" cy="2365316"/>
          </a:xfrm>
          <a:custGeom>
            <a:avLst/>
            <a:gdLst/>
            <a:ahLst/>
            <a:cxnLst/>
            <a:rect l="l" t="t" r="r" b="b"/>
            <a:pathLst>
              <a:path w="4742488" h="2365316">
                <a:moveTo>
                  <a:pt x="4742488" y="0"/>
                </a:moveTo>
                <a:lnTo>
                  <a:pt x="0" y="0"/>
                </a:lnTo>
                <a:lnTo>
                  <a:pt x="0" y="2365316"/>
                </a:lnTo>
                <a:lnTo>
                  <a:pt x="4742488" y="2365316"/>
                </a:lnTo>
                <a:lnTo>
                  <a:pt x="4742488" y="0"/>
                </a:lnTo>
                <a:close/>
              </a:path>
            </a:pathLst>
          </a:custGeom>
          <a:blipFill>
            <a:blip r:embed="rId4"/>
            <a:stretch>
              <a:fillRect/>
            </a:stretch>
          </a:blipFill>
        </p:spPr>
        <p:txBody>
          <a:bodyPr/>
          <a:lstStyle/>
          <a:p>
            <a:endParaRPr lang="en-US"/>
          </a:p>
        </p:txBody>
      </p:sp>
      <p:sp>
        <p:nvSpPr>
          <p:cNvPr id="7" name="Freeform 7"/>
          <p:cNvSpPr/>
          <p:nvPr/>
        </p:nvSpPr>
        <p:spPr>
          <a:xfrm rot="-218461">
            <a:off x="13637166" y="403565"/>
            <a:ext cx="4599711" cy="1756253"/>
          </a:xfrm>
          <a:custGeom>
            <a:avLst/>
            <a:gdLst/>
            <a:ahLst/>
            <a:cxnLst/>
            <a:rect l="l" t="t" r="r" b="b"/>
            <a:pathLst>
              <a:path w="4599711" h="1756253">
                <a:moveTo>
                  <a:pt x="0" y="0"/>
                </a:moveTo>
                <a:lnTo>
                  <a:pt x="4599711" y="0"/>
                </a:lnTo>
                <a:lnTo>
                  <a:pt x="4599711" y="1756253"/>
                </a:lnTo>
                <a:lnTo>
                  <a:pt x="0" y="175625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3516109">
            <a:off x="15153425" y="7503433"/>
            <a:ext cx="4152973" cy="2484862"/>
          </a:xfrm>
          <a:custGeom>
            <a:avLst/>
            <a:gdLst/>
            <a:ahLst/>
            <a:cxnLst/>
            <a:rect l="l" t="t" r="r" b="b"/>
            <a:pathLst>
              <a:path w="4152973" h="2484862">
                <a:moveTo>
                  <a:pt x="0" y="0"/>
                </a:moveTo>
                <a:lnTo>
                  <a:pt x="4152972" y="0"/>
                </a:lnTo>
                <a:lnTo>
                  <a:pt x="4152972" y="2484862"/>
                </a:lnTo>
                <a:lnTo>
                  <a:pt x="0" y="2484862"/>
                </a:lnTo>
                <a:lnTo>
                  <a:pt x="0" y="0"/>
                </a:lnTo>
                <a:close/>
              </a:path>
            </a:pathLst>
          </a:custGeom>
          <a:blipFill>
            <a:blip r:embed="rId7"/>
            <a:stretch>
              <a:fillRect/>
            </a:stretch>
          </a:blipFill>
        </p:spPr>
        <p:txBody>
          <a:bodyPr/>
          <a:lstStyle/>
          <a:p>
            <a:endParaRPr lang="en-US"/>
          </a:p>
        </p:txBody>
      </p:sp>
      <p:sp>
        <p:nvSpPr>
          <p:cNvPr id="9" name="TextBox 9"/>
          <p:cNvSpPr txBox="1"/>
          <p:nvPr/>
        </p:nvSpPr>
        <p:spPr>
          <a:xfrm>
            <a:off x="3784198" y="2464729"/>
            <a:ext cx="8543603" cy="1485343"/>
          </a:xfrm>
          <a:prstGeom prst="rect">
            <a:avLst/>
          </a:prstGeom>
        </p:spPr>
        <p:txBody>
          <a:bodyPr wrap="square" lIns="0" tIns="0" rIns="0" bIns="0" rtlCol="0" anchor="t">
            <a:spAutoFit/>
          </a:bodyPr>
          <a:lstStyle/>
          <a:p>
            <a:pPr marL="0" lvl="0" indent="0">
              <a:lnSpc>
                <a:spcPts val="9599"/>
              </a:lnSpc>
              <a:spcBef>
                <a:spcPct val="0"/>
              </a:spcBef>
            </a:pPr>
            <a:r>
              <a:rPr lang="en-US" sz="16600" dirty="0">
                <a:solidFill>
                  <a:srgbClr val="FDFCF5"/>
                </a:solidFill>
                <a:latin typeface="Bernoru UltraExpanded"/>
              </a:rPr>
              <a:t>THANK</a:t>
            </a:r>
            <a:r>
              <a:rPr lang="en-US" sz="11500" dirty="0">
                <a:solidFill>
                  <a:srgbClr val="FDFCF5"/>
                </a:solidFill>
                <a:latin typeface="Bernoru UltraExpanded"/>
              </a:rPr>
              <a:t> </a:t>
            </a:r>
          </a:p>
        </p:txBody>
      </p:sp>
      <p:sp>
        <p:nvSpPr>
          <p:cNvPr id="10" name="Freeform 10"/>
          <p:cNvSpPr/>
          <p:nvPr/>
        </p:nvSpPr>
        <p:spPr>
          <a:xfrm rot="-4091671">
            <a:off x="14411038" y="5271619"/>
            <a:ext cx="1678757" cy="1429042"/>
          </a:xfrm>
          <a:custGeom>
            <a:avLst/>
            <a:gdLst/>
            <a:ahLst/>
            <a:cxnLst/>
            <a:rect l="l" t="t" r="r" b="b"/>
            <a:pathLst>
              <a:path w="1678757" h="1429042">
                <a:moveTo>
                  <a:pt x="0" y="0"/>
                </a:moveTo>
                <a:lnTo>
                  <a:pt x="1678757" y="0"/>
                </a:lnTo>
                <a:lnTo>
                  <a:pt x="1678757" y="1429042"/>
                </a:lnTo>
                <a:lnTo>
                  <a:pt x="0" y="1429042"/>
                </a:lnTo>
                <a:lnTo>
                  <a:pt x="0" y="0"/>
                </a:lnTo>
                <a:close/>
              </a:path>
            </a:pathLst>
          </a:custGeom>
          <a:blipFill>
            <a:blip r:embed="rId8"/>
            <a:stretch>
              <a:fillRect/>
            </a:stretch>
          </a:blipFill>
        </p:spPr>
        <p:txBody>
          <a:bodyPr/>
          <a:lstStyle/>
          <a:p>
            <a:endParaRPr lang="en-US"/>
          </a:p>
        </p:txBody>
      </p:sp>
      <p:sp>
        <p:nvSpPr>
          <p:cNvPr id="11" name="TextBox 11"/>
          <p:cNvSpPr txBox="1"/>
          <p:nvPr/>
        </p:nvSpPr>
        <p:spPr>
          <a:xfrm>
            <a:off x="9504150" y="4840853"/>
            <a:ext cx="4701959" cy="1536126"/>
          </a:xfrm>
          <a:prstGeom prst="rect">
            <a:avLst/>
          </a:prstGeom>
        </p:spPr>
        <p:txBody>
          <a:bodyPr wrap="square" lIns="0" tIns="0" rIns="0" bIns="0" rtlCol="0" anchor="t">
            <a:spAutoFit/>
          </a:bodyPr>
          <a:lstStyle/>
          <a:p>
            <a:pPr marL="0" lvl="0" indent="0" algn="ctr">
              <a:lnSpc>
                <a:spcPts val="9554"/>
              </a:lnSpc>
            </a:pPr>
            <a:r>
              <a:rPr lang="en-US" sz="18100" dirty="0">
                <a:solidFill>
                  <a:srgbClr val="FDFCF5"/>
                </a:solidFill>
                <a:latin typeface="Public Sans Bold"/>
              </a:rPr>
              <a:t>YOU</a:t>
            </a:r>
            <a:r>
              <a:rPr lang="en-US" sz="15100" dirty="0">
                <a:solidFill>
                  <a:srgbClr val="FDFCF5"/>
                </a:solidFill>
                <a:latin typeface="Public Sans Bold"/>
              </a:rPr>
              <a:t>!</a:t>
            </a:r>
          </a:p>
        </p:txBody>
      </p:sp>
      <p:sp>
        <p:nvSpPr>
          <p:cNvPr id="12" name="Freeform 2">
            <a:extLst>
              <a:ext uri="{FF2B5EF4-FFF2-40B4-BE49-F238E27FC236}">
                <a16:creationId xmlns:a16="http://schemas.microsoft.com/office/drawing/2014/main" id="{AA7B5438-D68C-5FFA-2A6D-A84D87D1DBF1}"/>
              </a:ext>
            </a:extLst>
          </p:cNvPr>
          <p:cNvSpPr/>
          <p:nvPr/>
        </p:nvSpPr>
        <p:spPr>
          <a:xfrm>
            <a:off x="-360860" y="-877868"/>
            <a:ext cx="1415562" cy="1755736"/>
          </a:xfrm>
          <a:custGeom>
            <a:avLst/>
            <a:gdLst/>
            <a:ahLst/>
            <a:cxnLst/>
            <a:rect l="l" t="t" r="r" b="b"/>
            <a:pathLst>
              <a:path w="1415562" h="1755736">
                <a:moveTo>
                  <a:pt x="0" y="0"/>
                </a:moveTo>
                <a:lnTo>
                  <a:pt x="1415562" y="0"/>
                </a:lnTo>
                <a:lnTo>
                  <a:pt x="1415562" y="1755736"/>
                </a:lnTo>
                <a:lnTo>
                  <a:pt x="0" y="1755736"/>
                </a:lnTo>
                <a:lnTo>
                  <a:pt x="0" y="0"/>
                </a:lnTo>
                <a:close/>
              </a:path>
            </a:pathLst>
          </a:custGeom>
          <a:blipFill>
            <a:blip r:embed="rId9"/>
            <a:stretch>
              <a:fillRect/>
            </a:stretch>
          </a:blipFill>
        </p:spPr>
        <p:txBody>
          <a:bodyPr/>
          <a:lstStyle/>
          <a:p>
            <a:endParaRPr lang="en-US" dirty="0"/>
          </a:p>
        </p:txBody>
      </p:sp>
      <p:sp>
        <p:nvSpPr>
          <p:cNvPr id="13" name="Freeform 6">
            <a:extLst>
              <a:ext uri="{FF2B5EF4-FFF2-40B4-BE49-F238E27FC236}">
                <a16:creationId xmlns:a16="http://schemas.microsoft.com/office/drawing/2014/main" id="{00A2E2DC-C7BD-915E-170B-09595B74C1B8}"/>
              </a:ext>
            </a:extLst>
          </p:cNvPr>
          <p:cNvSpPr/>
          <p:nvPr/>
        </p:nvSpPr>
        <p:spPr>
          <a:xfrm>
            <a:off x="143514" y="8745864"/>
            <a:ext cx="1822376" cy="1956913"/>
          </a:xfrm>
          <a:custGeom>
            <a:avLst/>
            <a:gdLst/>
            <a:ahLst/>
            <a:cxnLst/>
            <a:rect l="l" t="t" r="r" b="b"/>
            <a:pathLst>
              <a:path w="1822376" h="1956913">
                <a:moveTo>
                  <a:pt x="0" y="0"/>
                </a:moveTo>
                <a:lnTo>
                  <a:pt x="1822376" y="0"/>
                </a:lnTo>
                <a:lnTo>
                  <a:pt x="1822376" y="1956913"/>
                </a:lnTo>
                <a:lnTo>
                  <a:pt x="0" y="1956913"/>
                </a:lnTo>
                <a:lnTo>
                  <a:pt x="0" y="0"/>
                </a:lnTo>
                <a:close/>
              </a:path>
            </a:pathLst>
          </a:custGeom>
          <a:blipFill>
            <a:blip r:embed="rId10"/>
            <a:stretch>
              <a:fillRect/>
            </a:stretch>
          </a:blipFill>
        </p:spPr>
        <p:txBody>
          <a:bodyPr/>
          <a:lstStyle/>
          <a:p>
            <a:endParaRPr lang="en-US"/>
          </a:p>
        </p:txBody>
      </p:sp>
      <p:sp>
        <p:nvSpPr>
          <p:cNvPr id="14" name="Freeform 7">
            <a:extLst>
              <a:ext uri="{FF2B5EF4-FFF2-40B4-BE49-F238E27FC236}">
                <a16:creationId xmlns:a16="http://schemas.microsoft.com/office/drawing/2014/main" id="{2931B201-49B7-264F-4610-6BC6509E82E0}"/>
              </a:ext>
            </a:extLst>
          </p:cNvPr>
          <p:cNvSpPr/>
          <p:nvPr/>
        </p:nvSpPr>
        <p:spPr>
          <a:xfrm>
            <a:off x="-500405" y="2087818"/>
            <a:ext cx="1694651" cy="1862254"/>
          </a:xfrm>
          <a:custGeom>
            <a:avLst/>
            <a:gdLst/>
            <a:ahLst/>
            <a:cxnLst/>
            <a:rect l="l" t="t" r="r" b="b"/>
            <a:pathLst>
              <a:path w="1694651" h="1862254">
                <a:moveTo>
                  <a:pt x="0" y="0"/>
                </a:moveTo>
                <a:lnTo>
                  <a:pt x="1694651" y="0"/>
                </a:lnTo>
                <a:lnTo>
                  <a:pt x="1694651" y="1862254"/>
                </a:lnTo>
                <a:lnTo>
                  <a:pt x="0" y="1862254"/>
                </a:lnTo>
                <a:lnTo>
                  <a:pt x="0" y="0"/>
                </a:lnTo>
                <a:close/>
              </a:path>
            </a:pathLst>
          </a:custGeom>
          <a:blipFill>
            <a:blip r:embed="rId11"/>
            <a:stretch>
              <a:fillRect/>
            </a:stretch>
          </a:blipFill>
        </p:spPr>
        <p:txBody>
          <a:bodyPr/>
          <a:lstStyle/>
          <a:p>
            <a:endParaRPr lang="en-US"/>
          </a:p>
        </p:txBody>
      </p:sp>
      <p:sp>
        <p:nvSpPr>
          <p:cNvPr id="15" name="Freeform 8">
            <a:extLst>
              <a:ext uri="{FF2B5EF4-FFF2-40B4-BE49-F238E27FC236}">
                <a16:creationId xmlns:a16="http://schemas.microsoft.com/office/drawing/2014/main" id="{FC6D8E66-8B87-65E7-0221-7FB185DBC17C}"/>
              </a:ext>
            </a:extLst>
          </p:cNvPr>
          <p:cNvSpPr/>
          <p:nvPr/>
        </p:nvSpPr>
        <p:spPr>
          <a:xfrm>
            <a:off x="12493475" y="9336325"/>
            <a:ext cx="2185133" cy="1657970"/>
          </a:xfrm>
          <a:custGeom>
            <a:avLst/>
            <a:gdLst/>
            <a:ahLst/>
            <a:cxnLst/>
            <a:rect l="l" t="t" r="r" b="b"/>
            <a:pathLst>
              <a:path w="2185133" h="1657970">
                <a:moveTo>
                  <a:pt x="0" y="0"/>
                </a:moveTo>
                <a:lnTo>
                  <a:pt x="2185133" y="0"/>
                </a:lnTo>
                <a:lnTo>
                  <a:pt x="2185133" y="1657970"/>
                </a:lnTo>
                <a:lnTo>
                  <a:pt x="0" y="1657970"/>
                </a:lnTo>
                <a:lnTo>
                  <a:pt x="0" y="0"/>
                </a:lnTo>
                <a:close/>
              </a:path>
            </a:pathLst>
          </a:custGeom>
          <a:blipFill>
            <a:blip r:embed="rId12"/>
            <a:stretch>
              <a:fillRect/>
            </a:stretch>
          </a:blipFill>
        </p:spPr>
        <p:txBody>
          <a:bodyPr/>
          <a:lstStyle/>
          <a:p>
            <a:endParaRPr lang="en-US"/>
          </a:p>
        </p:txBody>
      </p:sp>
      <p:sp>
        <p:nvSpPr>
          <p:cNvPr id="16" name="Freeform 9">
            <a:extLst>
              <a:ext uri="{FF2B5EF4-FFF2-40B4-BE49-F238E27FC236}">
                <a16:creationId xmlns:a16="http://schemas.microsoft.com/office/drawing/2014/main" id="{F4E44E94-758B-0835-1A81-6ED960E0D4AF}"/>
              </a:ext>
            </a:extLst>
          </p:cNvPr>
          <p:cNvSpPr/>
          <p:nvPr/>
        </p:nvSpPr>
        <p:spPr>
          <a:xfrm>
            <a:off x="10492629" y="-521366"/>
            <a:ext cx="1835172" cy="1803057"/>
          </a:xfrm>
          <a:custGeom>
            <a:avLst/>
            <a:gdLst/>
            <a:ahLst/>
            <a:cxnLst/>
            <a:rect l="l" t="t" r="r" b="b"/>
            <a:pathLst>
              <a:path w="1835172" h="1803057">
                <a:moveTo>
                  <a:pt x="0" y="0"/>
                </a:moveTo>
                <a:lnTo>
                  <a:pt x="1835172" y="0"/>
                </a:lnTo>
                <a:lnTo>
                  <a:pt x="1835172" y="1803057"/>
                </a:lnTo>
                <a:lnTo>
                  <a:pt x="0" y="1803057"/>
                </a:lnTo>
                <a:lnTo>
                  <a:pt x="0" y="0"/>
                </a:lnTo>
                <a:close/>
              </a:path>
            </a:pathLst>
          </a:custGeom>
          <a:blipFill>
            <a:blip r:embed="rId13"/>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pic>
        <p:nvPicPr>
          <p:cNvPr id="30" name="Picture 29" descr="A black background with a black square&#10;&#10;Description automatically generated with medium confidence">
            <a:extLst>
              <a:ext uri="{FF2B5EF4-FFF2-40B4-BE49-F238E27FC236}">
                <a16:creationId xmlns:a16="http://schemas.microsoft.com/office/drawing/2014/main" id="{EB5D2F4F-A321-7464-E6DF-8210EF42248A}"/>
              </a:ext>
            </a:extLst>
          </p:cNvPr>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5374190" y="4811202"/>
            <a:ext cx="2893965" cy="3123441"/>
          </a:xfrm>
          <a:prstGeom prst="rect">
            <a:avLst/>
          </a:prstGeom>
        </p:spPr>
      </p:pic>
      <p:grpSp>
        <p:nvGrpSpPr>
          <p:cNvPr id="2" name="Group 2"/>
          <p:cNvGrpSpPr/>
          <p:nvPr/>
        </p:nvGrpSpPr>
        <p:grpSpPr>
          <a:xfrm>
            <a:off x="1028700" y="3221932"/>
            <a:ext cx="16230600" cy="1310129"/>
            <a:chOff x="0" y="-66675"/>
            <a:chExt cx="5860705" cy="473075"/>
          </a:xfrm>
        </p:grpSpPr>
        <p:sp>
          <p:nvSpPr>
            <p:cNvPr id="3" name="Freeform 3"/>
            <p:cNvSpPr/>
            <p:nvPr/>
          </p:nvSpPr>
          <p:spPr>
            <a:xfrm>
              <a:off x="0" y="0"/>
              <a:ext cx="5860705" cy="340866"/>
            </a:xfrm>
            <a:custGeom>
              <a:avLst/>
              <a:gdLst/>
              <a:ahLst/>
              <a:cxnLst/>
              <a:rect l="l" t="t" r="r" b="b"/>
              <a:pathLst>
                <a:path w="5860705" h="340866">
                  <a:moveTo>
                    <a:pt x="5657505" y="0"/>
                  </a:moveTo>
                  <a:cubicBezTo>
                    <a:pt x="5769729" y="0"/>
                    <a:pt x="5860705" y="76305"/>
                    <a:pt x="5860705" y="170433"/>
                  </a:cubicBezTo>
                  <a:cubicBezTo>
                    <a:pt x="5860705" y="264560"/>
                    <a:pt x="5769729" y="340866"/>
                    <a:pt x="5657505" y="340866"/>
                  </a:cubicBezTo>
                  <a:lnTo>
                    <a:pt x="203200" y="340866"/>
                  </a:lnTo>
                  <a:cubicBezTo>
                    <a:pt x="90976" y="340866"/>
                    <a:pt x="0" y="264560"/>
                    <a:pt x="0" y="170433"/>
                  </a:cubicBezTo>
                  <a:cubicBezTo>
                    <a:pt x="0" y="76305"/>
                    <a:pt x="90976" y="0"/>
                    <a:pt x="203200" y="0"/>
                  </a:cubicBezTo>
                  <a:close/>
                </a:path>
              </a:pathLst>
            </a:custGeom>
            <a:solidFill>
              <a:srgbClr val="0D0D0D"/>
            </a:solidFill>
            <a:ln w="19050" cap="sq">
              <a:solidFill>
                <a:srgbClr val="FDFCF5"/>
              </a:solidFill>
              <a:prstDash val="solid"/>
              <a:miter/>
            </a:ln>
          </p:spPr>
          <p:txBody>
            <a:bodyPr/>
            <a:lstStyle/>
            <a:p>
              <a:endParaRPr lang="en-US"/>
            </a:p>
          </p:txBody>
        </p:sp>
        <p:sp>
          <p:nvSpPr>
            <p:cNvPr id="4" name="TextBox 4"/>
            <p:cNvSpPr txBox="1"/>
            <p:nvPr/>
          </p:nvSpPr>
          <p:spPr>
            <a:xfrm>
              <a:off x="0" y="-66675"/>
              <a:ext cx="1361995" cy="473075"/>
            </a:xfrm>
            <a:prstGeom prst="rect">
              <a:avLst/>
            </a:prstGeom>
          </p:spPr>
          <p:txBody>
            <a:bodyPr lIns="254000" tIns="254000" rIns="254000" bIns="254000" rtlCol="0" anchor="ctr"/>
            <a:lstStyle/>
            <a:p>
              <a:pPr marL="0" lvl="0" indent="0">
                <a:lnSpc>
                  <a:spcPts val="3640"/>
                </a:lnSpc>
                <a:spcBef>
                  <a:spcPct val="0"/>
                </a:spcBef>
              </a:pPr>
              <a:r>
                <a:rPr lang="en-US" sz="2600" dirty="0">
                  <a:solidFill>
                    <a:srgbClr val="FDFCF5"/>
                  </a:solidFill>
                  <a:latin typeface="Public Sans Bold"/>
                </a:rPr>
                <a:t>    Topics Covered</a:t>
              </a:r>
              <a:endParaRPr lang="en-US" sz="2600" dirty="0">
                <a:solidFill>
                  <a:srgbClr val="FDFCF5"/>
                </a:solidFill>
                <a:latin typeface="Public Sans Bold"/>
                <a:hlinkClick r:id="rId3" action="ppaction://hlinksldjump"/>
              </a:endParaRPr>
            </a:p>
          </p:txBody>
        </p:sp>
      </p:grpSp>
      <p:sp>
        <p:nvSpPr>
          <p:cNvPr id="5" name="Freeform 5"/>
          <p:cNvSpPr/>
          <p:nvPr/>
        </p:nvSpPr>
        <p:spPr>
          <a:xfrm>
            <a:off x="16384148" y="3607708"/>
            <a:ext cx="540752" cy="541737"/>
          </a:xfrm>
          <a:custGeom>
            <a:avLst/>
            <a:gdLst/>
            <a:ahLst/>
            <a:cxnLst/>
            <a:rect l="l" t="t" r="r" b="b"/>
            <a:pathLst>
              <a:path w="540752" h="541737">
                <a:moveTo>
                  <a:pt x="0" y="0"/>
                </a:moveTo>
                <a:lnTo>
                  <a:pt x="540752" y="0"/>
                </a:lnTo>
                <a:lnTo>
                  <a:pt x="540752" y="541737"/>
                </a:lnTo>
                <a:lnTo>
                  <a:pt x="0" y="5417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rot="-757954">
            <a:off x="522335" y="5825066"/>
            <a:ext cx="4708144" cy="1095714"/>
          </a:xfrm>
          <a:custGeom>
            <a:avLst/>
            <a:gdLst/>
            <a:ahLst/>
            <a:cxnLst/>
            <a:rect l="l" t="t" r="r" b="b"/>
            <a:pathLst>
              <a:path w="4708144" h="1095714">
                <a:moveTo>
                  <a:pt x="0" y="0"/>
                </a:moveTo>
                <a:lnTo>
                  <a:pt x="4708145" y="0"/>
                </a:lnTo>
                <a:lnTo>
                  <a:pt x="4708145" y="1095713"/>
                </a:lnTo>
                <a:lnTo>
                  <a:pt x="0" y="10957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9" name="Freeform 9"/>
          <p:cNvSpPr/>
          <p:nvPr/>
        </p:nvSpPr>
        <p:spPr>
          <a:xfrm rot="-1025021">
            <a:off x="14149002" y="6195663"/>
            <a:ext cx="2783822" cy="627625"/>
          </a:xfrm>
          <a:custGeom>
            <a:avLst/>
            <a:gdLst/>
            <a:ahLst/>
            <a:cxnLst/>
            <a:rect l="l" t="t" r="r" b="b"/>
            <a:pathLst>
              <a:path w="2783822" h="627625">
                <a:moveTo>
                  <a:pt x="0" y="0"/>
                </a:moveTo>
                <a:lnTo>
                  <a:pt x="2783822" y="0"/>
                </a:lnTo>
                <a:lnTo>
                  <a:pt x="2783822" y="627625"/>
                </a:lnTo>
                <a:lnTo>
                  <a:pt x="0" y="62762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4697679" y="5030117"/>
            <a:ext cx="1686469" cy="2958717"/>
          </a:xfrm>
          <a:custGeom>
            <a:avLst/>
            <a:gdLst/>
            <a:ahLst/>
            <a:cxnLst/>
            <a:rect l="l" t="t" r="r" b="b"/>
            <a:pathLst>
              <a:path w="1686469" h="2958717">
                <a:moveTo>
                  <a:pt x="0" y="0"/>
                </a:moveTo>
                <a:lnTo>
                  <a:pt x="1686469" y="0"/>
                </a:lnTo>
                <a:lnTo>
                  <a:pt x="1686469" y="2958717"/>
                </a:lnTo>
                <a:lnTo>
                  <a:pt x="0" y="2958717"/>
                </a:lnTo>
                <a:lnTo>
                  <a:pt x="0" y="0"/>
                </a:lnTo>
                <a:close/>
              </a:path>
            </a:pathLst>
          </a:custGeom>
          <a:blipFill>
            <a:blip r:embed="rId10"/>
            <a:stretch>
              <a:fillRect/>
            </a:stretch>
          </a:blipFill>
        </p:spPr>
        <p:txBody>
          <a:bodyPr/>
          <a:lstStyle/>
          <a:p>
            <a:endParaRPr lang="en-US"/>
          </a:p>
        </p:txBody>
      </p:sp>
      <p:sp>
        <p:nvSpPr>
          <p:cNvPr id="11" name="Freeform 11"/>
          <p:cNvSpPr/>
          <p:nvPr/>
        </p:nvSpPr>
        <p:spPr>
          <a:xfrm>
            <a:off x="9663872" y="5276221"/>
            <a:ext cx="3224865" cy="2579892"/>
          </a:xfrm>
          <a:custGeom>
            <a:avLst/>
            <a:gdLst/>
            <a:ahLst/>
            <a:cxnLst/>
            <a:rect l="l" t="t" r="r" b="b"/>
            <a:pathLst>
              <a:path w="3224865" h="2579892">
                <a:moveTo>
                  <a:pt x="0" y="0"/>
                </a:moveTo>
                <a:lnTo>
                  <a:pt x="3224865" y="0"/>
                </a:lnTo>
                <a:lnTo>
                  <a:pt x="3224865" y="2579892"/>
                </a:lnTo>
                <a:lnTo>
                  <a:pt x="0" y="2579892"/>
                </a:lnTo>
                <a:lnTo>
                  <a:pt x="0" y="0"/>
                </a:lnTo>
                <a:close/>
              </a:path>
            </a:pathLst>
          </a:custGeom>
          <a:blipFill>
            <a:blip r:embed="rId11"/>
            <a:stretch>
              <a:fillRect/>
            </a:stretch>
          </a:blipFill>
        </p:spPr>
        <p:txBody>
          <a:bodyPr/>
          <a:lstStyle/>
          <a:p>
            <a:endParaRPr lang="en-US"/>
          </a:p>
        </p:txBody>
      </p:sp>
      <p:sp>
        <p:nvSpPr>
          <p:cNvPr id="12" name="Freeform 12"/>
          <p:cNvSpPr/>
          <p:nvPr/>
        </p:nvSpPr>
        <p:spPr>
          <a:xfrm rot="-5080232">
            <a:off x="6211671" y="5464523"/>
            <a:ext cx="1514261" cy="2203289"/>
          </a:xfrm>
          <a:custGeom>
            <a:avLst/>
            <a:gdLst/>
            <a:ahLst/>
            <a:cxnLst/>
            <a:rect l="l" t="t" r="r" b="b"/>
            <a:pathLst>
              <a:path w="1514261" h="2203289">
                <a:moveTo>
                  <a:pt x="0" y="0"/>
                </a:moveTo>
                <a:lnTo>
                  <a:pt x="1514261" y="0"/>
                </a:lnTo>
                <a:lnTo>
                  <a:pt x="1514261" y="2203289"/>
                </a:lnTo>
                <a:lnTo>
                  <a:pt x="0" y="220328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3" name="Freeform 13"/>
          <p:cNvSpPr/>
          <p:nvPr/>
        </p:nvSpPr>
        <p:spPr>
          <a:xfrm>
            <a:off x="12331050" y="5233417"/>
            <a:ext cx="1115374" cy="953138"/>
          </a:xfrm>
          <a:custGeom>
            <a:avLst/>
            <a:gdLst/>
            <a:ahLst/>
            <a:cxnLst/>
            <a:rect l="l" t="t" r="r" b="b"/>
            <a:pathLst>
              <a:path w="1115374" h="953138">
                <a:moveTo>
                  <a:pt x="0" y="0"/>
                </a:moveTo>
                <a:lnTo>
                  <a:pt x="1115374" y="0"/>
                </a:lnTo>
                <a:lnTo>
                  <a:pt x="1115374" y="953138"/>
                </a:lnTo>
                <a:lnTo>
                  <a:pt x="0" y="95313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4" name="Freeform 14"/>
          <p:cNvSpPr/>
          <p:nvPr/>
        </p:nvSpPr>
        <p:spPr>
          <a:xfrm rot="-1184878">
            <a:off x="9948415" y="6567303"/>
            <a:ext cx="847175" cy="972748"/>
          </a:xfrm>
          <a:custGeom>
            <a:avLst/>
            <a:gdLst/>
            <a:ahLst/>
            <a:cxnLst/>
            <a:rect l="l" t="t" r="r" b="b"/>
            <a:pathLst>
              <a:path w="847175" h="972748">
                <a:moveTo>
                  <a:pt x="0" y="0"/>
                </a:moveTo>
                <a:lnTo>
                  <a:pt x="847175" y="0"/>
                </a:lnTo>
                <a:lnTo>
                  <a:pt x="847175" y="972748"/>
                </a:lnTo>
                <a:lnTo>
                  <a:pt x="0" y="97274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5" name="Freeform 15"/>
          <p:cNvSpPr/>
          <p:nvPr/>
        </p:nvSpPr>
        <p:spPr>
          <a:xfrm rot="-7419437">
            <a:off x="13344502" y="-1872966"/>
            <a:ext cx="4310985" cy="4743862"/>
          </a:xfrm>
          <a:custGeom>
            <a:avLst/>
            <a:gdLst/>
            <a:ahLst/>
            <a:cxnLst/>
            <a:rect l="l" t="t" r="r" b="b"/>
            <a:pathLst>
              <a:path w="4310985" h="4743862">
                <a:moveTo>
                  <a:pt x="0" y="0"/>
                </a:moveTo>
                <a:lnTo>
                  <a:pt x="4310985" y="0"/>
                </a:lnTo>
                <a:lnTo>
                  <a:pt x="4310985" y="4743862"/>
                </a:lnTo>
                <a:lnTo>
                  <a:pt x="0" y="4743862"/>
                </a:lnTo>
                <a:lnTo>
                  <a:pt x="0" y="0"/>
                </a:lnTo>
                <a:close/>
              </a:path>
            </a:pathLst>
          </a:custGeom>
          <a:blipFill>
            <a:blip r:embed="rId18"/>
            <a:stretch>
              <a:fillRect/>
            </a:stretch>
          </a:blipFill>
        </p:spPr>
        <p:txBody>
          <a:bodyPr/>
          <a:lstStyle/>
          <a:p>
            <a:endParaRPr lang="en-US"/>
          </a:p>
        </p:txBody>
      </p:sp>
      <p:sp>
        <p:nvSpPr>
          <p:cNvPr id="16" name="TextBox 16"/>
          <p:cNvSpPr txBox="1"/>
          <p:nvPr/>
        </p:nvSpPr>
        <p:spPr>
          <a:xfrm>
            <a:off x="1028700" y="1127887"/>
            <a:ext cx="9065536" cy="1209675"/>
          </a:xfrm>
          <a:prstGeom prst="rect">
            <a:avLst/>
          </a:prstGeom>
        </p:spPr>
        <p:txBody>
          <a:bodyPr lIns="0" tIns="0" rIns="0" bIns="0" rtlCol="0" anchor="t">
            <a:spAutoFit/>
          </a:bodyPr>
          <a:lstStyle/>
          <a:p>
            <a:pPr marL="0" lvl="0" indent="0">
              <a:lnSpc>
                <a:spcPts val="9599"/>
              </a:lnSpc>
              <a:spcBef>
                <a:spcPct val="0"/>
              </a:spcBef>
            </a:pPr>
            <a:r>
              <a:rPr lang="en-US" sz="7999">
                <a:solidFill>
                  <a:srgbClr val="FDFCF5"/>
                </a:solidFill>
                <a:latin typeface="Bernoru UltraExpanded"/>
              </a:rPr>
              <a:t>AGENDA</a:t>
            </a:r>
          </a:p>
        </p:txBody>
      </p:sp>
      <p:sp>
        <p:nvSpPr>
          <p:cNvPr id="17" name="TextBox 17"/>
          <p:cNvSpPr txBox="1"/>
          <p:nvPr/>
        </p:nvSpPr>
        <p:spPr>
          <a:xfrm>
            <a:off x="709664" y="8327309"/>
            <a:ext cx="3551073" cy="407804"/>
          </a:xfrm>
          <a:prstGeom prst="rect">
            <a:avLst/>
          </a:prstGeom>
        </p:spPr>
        <p:txBody>
          <a:bodyPr wrap="square" lIns="0" tIns="0" rIns="0" bIns="0" rtlCol="0" anchor="t">
            <a:spAutoFit/>
          </a:bodyPr>
          <a:lstStyle/>
          <a:p>
            <a:pPr marL="0" lvl="0" indent="0" algn="ctr">
              <a:lnSpc>
                <a:spcPts val="3599"/>
              </a:lnSpc>
              <a:spcBef>
                <a:spcPct val="0"/>
              </a:spcBef>
            </a:pPr>
            <a:r>
              <a:rPr lang="en-US" sz="2800" u="sng" dirty="0">
                <a:solidFill>
                  <a:srgbClr val="FDFCF5"/>
                </a:solidFill>
                <a:latin typeface="Bernoru UltraExpanded"/>
              </a:rPr>
              <a:t>DATASET</a:t>
            </a:r>
            <a:endParaRPr lang="en-US" sz="2999" u="sng" dirty="0">
              <a:solidFill>
                <a:srgbClr val="FDFCF5"/>
              </a:solidFill>
              <a:latin typeface="Bernoru UltraExpanded"/>
            </a:endParaRPr>
          </a:p>
        </p:txBody>
      </p:sp>
      <p:sp>
        <p:nvSpPr>
          <p:cNvPr id="18" name="TextBox 18"/>
          <p:cNvSpPr txBox="1"/>
          <p:nvPr/>
        </p:nvSpPr>
        <p:spPr>
          <a:xfrm>
            <a:off x="4632918" y="8331413"/>
            <a:ext cx="3551073" cy="403700"/>
          </a:xfrm>
          <a:prstGeom prst="rect">
            <a:avLst/>
          </a:prstGeom>
        </p:spPr>
        <p:txBody>
          <a:bodyPr wrap="square" lIns="0" tIns="0" rIns="0" bIns="0" rtlCol="0" anchor="t">
            <a:spAutoFit/>
          </a:bodyPr>
          <a:lstStyle/>
          <a:p>
            <a:pPr marL="0" lvl="0" indent="0" algn="ctr">
              <a:lnSpc>
                <a:spcPts val="3600"/>
              </a:lnSpc>
              <a:spcBef>
                <a:spcPct val="0"/>
              </a:spcBef>
            </a:pPr>
            <a:r>
              <a:rPr lang="en-US" sz="2800" u="sng" dirty="0">
                <a:solidFill>
                  <a:srgbClr val="FDFCF5"/>
                </a:solidFill>
                <a:latin typeface="Bernoru UltraExpanded"/>
              </a:rPr>
              <a:t>INSIGHTS</a:t>
            </a:r>
            <a:endParaRPr lang="en-US" sz="3000" u="sng" dirty="0">
              <a:solidFill>
                <a:srgbClr val="FDFCF5"/>
              </a:solidFill>
              <a:latin typeface="Bernoru UltraExpanded"/>
            </a:endParaRPr>
          </a:p>
        </p:txBody>
      </p:sp>
      <p:sp>
        <p:nvSpPr>
          <p:cNvPr id="24" name="TextBox 23">
            <a:extLst>
              <a:ext uri="{FF2B5EF4-FFF2-40B4-BE49-F238E27FC236}">
                <a16:creationId xmlns:a16="http://schemas.microsoft.com/office/drawing/2014/main" id="{51B3AA16-3056-E4F5-929D-4D187292C464}"/>
              </a:ext>
            </a:extLst>
          </p:cNvPr>
          <p:cNvSpPr txBox="1"/>
          <p:nvPr/>
        </p:nvSpPr>
        <p:spPr>
          <a:xfrm>
            <a:off x="709664" y="8871796"/>
            <a:ext cx="340019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Electric Vehicle Population</a:t>
            </a:r>
          </a:p>
        </p:txBody>
      </p:sp>
      <p:sp>
        <p:nvSpPr>
          <p:cNvPr id="31" name="TextBox 30">
            <a:extLst>
              <a:ext uri="{FF2B5EF4-FFF2-40B4-BE49-F238E27FC236}">
                <a16:creationId xmlns:a16="http://schemas.microsoft.com/office/drawing/2014/main" id="{77E9888F-2430-125C-2E23-B43DBEB78D2C}"/>
              </a:ext>
            </a:extLst>
          </p:cNvPr>
          <p:cNvSpPr txBox="1"/>
          <p:nvPr/>
        </p:nvSpPr>
        <p:spPr>
          <a:xfrm>
            <a:off x="4701335" y="8876026"/>
            <a:ext cx="3718058"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Data Analysis and Presentation</a:t>
            </a:r>
          </a:p>
        </p:txBody>
      </p:sp>
      <p:sp>
        <p:nvSpPr>
          <p:cNvPr id="32" name="TextBox 31">
            <a:extLst>
              <a:ext uri="{FF2B5EF4-FFF2-40B4-BE49-F238E27FC236}">
                <a16:creationId xmlns:a16="http://schemas.microsoft.com/office/drawing/2014/main" id="{8C3B72FD-829E-7296-982B-55047EE4E44D}"/>
              </a:ext>
            </a:extLst>
          </p:cNvPr>
          <p:cNvSpPr txBox="1"/>
          <p:nvPr/>
        </p:nvSpPr>
        <p:spPr>
          <a:xfrm>
            <a:off x="13301813" y="8944805"/>
            <a:ext cx="3844887"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Seven steps for A Successful EV GTM MODEL</a:t>
            </a:r>
          </a:p>
        </p:txBody>
      </p:sp>
      <p:sp>
        <p:nvSpPr>
          <p:cNvPr id="35" name="TextBox 18">
            <a:extLst>
              <a:ext uri="{FF2B5EF4-FFF2-40B4-BE49-F238E27FC236}">
                <a16:creationId xmlns:a16="http://schemas.microsoft.com/office/drawing/2014/main" id="{42735AD3-DF14-42CA-D05F-92EF75B6C0EF}"/>
              </a:ext>
            </a:extLst>
          </p:cNvPr>
          <p:cNvSpPr txBox="1"/>
          <p:nvPr/>
        </p:nvSpPr>
        <p:spPr>
          <a:xfrm>
            <a:off x="8771511" y="8291056"/>
            <a:ext cx="4144460" cy="461665"/>
          </a:xfrm>
          <a:prstGeom prst="rect">
            <a:avLst/>
          </a:prstGeom>
        </p:spPr>
        <p:txBody>
          <a:bodyPr wrap="square" lIns="0" tIns="0" rIns="0" bIns="0" rtlCol="0" anchor="t">
            <a:spAutoFit/>
          </a:bodyPr>
          <a:lstStyle/>
          <a:p>
            <a:pPr marL="0" lvl="0" indent="0" algn="ctr">
              <a:lnSpc>
                <a:spcPts val="3600"/>
              </a:lnSpc>
              <a:spcBef>
                <a:spcPct val="0"/>
              </a:spcBef>
            </a:pPr>
            <a:r>
              <a:rPr lang="en-US" sz="3000" u="sng" dirty="0">
                <a:solidFill>
                  <a:srgbClr val="FDFCF5"/>
                </a:solidFill>
                <a:latin typeface="Bernoru UltraExpanded"/>
              </a:rPr>
              <a:t>PREDICTIVE</a:t>
            </a:r>
          </a:p>
        </p:txBody>
      </p:sp>
      <p:sp>
        <p:nvSpPr>
          <p:cNvPr id="36" name="TextBox 18">
            <a:extLst>
              <a:ext uri="{FF2B5EF4-FFF2-40B4-BE49-F238E27FC236}">
                <a16:creationId xmlns:a16="http://schemas.microsoft.com/office/drawing/2014/main" id="{32065D3E-14C3-C8D7-F0F2-B8BCA5DBA69F}"/>
              </a:ext>
            </a:extLst>
          </p:cNvPr>
          <p:cNvSpPr txBox="1"/>
          <p:nvPr/>
        </p:nvSpPr>
        <p:spPr>
          <a:xfrm>
            <a:off x="13282285" y="8326586"/>
            <a:ext cx="4144460" cy="403700"/>
          </a:xfrm>
          <a:prstGeom prst="rect">
            <a:avLst/>
          </a:prstGeom>
        </p:spPr>
        <p:txBody>
          <a:bodyPr wrap="square" lIns="0" tIns="0" rIns="0" bIns="0" rtlCol="0" anchor="t">
            <a:spAutoFit/>
          </a:bodyPr>
          <a:lstStyle/>
          <a:p>
            <a:pPr marL="0" lvl="0" indent="0" algn="ctr">
              <a:lnSpc>
                <a:spcPts val="3600"/>
              </a:lnSpc>
              <a:spcBef>
                <a:spcPct val="0"/>
              </a:spcBef>
            </a:pPr>
            <a:r>
              <a:rPr lang="en-US" sz="2800" u="sng" dirty="0">
                <a:solidFill>
                  <a:srgbClr val="FDFCF5"/>
                </a:solidFill>
                <a:latin typeface="Bernoru UltraExpanded"/>
              </a:rPr>
              <a:t>RECOMMEND</a:t>
            </a:r>
            <a:endParaRPr lang="en-US" sz="3000" u="sng" dirty="0">
              <a:solidFill>
                <a:srgbClr val="FDFCF5"/>
              </a:solidFill>
              <a:latin typeface="Bernoru UltraExpanded"/>
            </a:endParaRPr>
          </a:p>
        </p:txBody>
      </p:sp>
      <p:sp>
        <p:nvSpPr>
          <p:cNvPr id="41" name="TextBox 40">
            <a:extLst>
              <a:ext uri="{FF2B5EF4-FFF2-40B4-BE49-F238E27FC236}">
                <a16:creationId xmlns:a16="http://schemas.microsoft.com/office/drawing/2014/main" id="{5E4B05EC-EC7D-ECE1-4FFF-A6F71AA18370}"/>
              </a:ext>
            </a:extLst>
          </p:cNvPr>
          <p:cNvSpPr txBox="1"/>
          <p:nvPr/>
        </p:nvSpPr>
        <p:spPr>
          <a:xfrm>
            <a:off x="9071084" y="8871796"/>
            <a:ext cx="3844887"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Linear Regression</a:t>
            </a:r>
          </a:p>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Multiple Regression</a:t>
            </a:r>
          </a:p>
          <a:p>
            <a:pPr marL="285750" indent="-285750">
              <a:buFont typeface="Arial" panose="020B0604020202020204" pitchFamily="34" charset="0"/>
              <a:buChar char="•"/>
            </a:pPr>
            <a:r>
              <a:rPr lang="en-US" sz="2400" dirty="0">
                <a:solidFill>
                  <a:schemeClr val="bg1"/>
                </a:solidFill>
                <a:latin typeface="Abadi MT Condensed Light" panose="020B0306030101010103" pitchFamily="34" charset="77"/>
              </a:rPr>
              <a:t>Optimization</a:t>
            </a:r>
          </a:p>
        </p:txBody>
      </p:sp>
      <p:sp>
        <p:nvSpPr>
          <p:cNvPr id="42" name="Freeform 10">
            <a:extLst>
              <a:ext uri="{FF2B5EF4-FFF2-40B4-BE49-F238E27FC236}">
                <a16:creationId xmlns:a16="http://schemas.microsoft.com/office/drawing/2014/main" id="{E3238754-8470-2747-1957-FA45F48B182C}"/>
              </a:ext>
            </a:extLst>
          </p:cNvPr>
          <p:cNvSpPr/>
          <p:nvPr/>
        </p:nvSpPr>
        <p:spPr>
          <a:xfrm>
            <a:off x="709664" y="5819052"/>
            <a:ext cx="3611306" cy="1685651"/>
          </a:xfrm>
          <a:custGeom>
            <a:avLst/>
            <a:gdLst/>
            <a:ahLst/>
            <a:cxnLst/>
            <a:rect l="l" t="t" r="r" b="b"/>
            <a:pathLst>
              <a:path w="3106359" h="1545413">
                <a:moveTo>
                  <a:pt x="0" y="0"/>
                </a:moveTo>
                <a:lnTo>
                  <a:pt x="3106359" y="0"/>
                </a:lnTo>
                <a:lnTo>
                  <a:pt x="3106359" y="1545413"/>
                </a:lnTo>
                <a:lnTo>
                  <a:pt x="0" y="1545413"/>
                </a:lnTo>
                <a:lnTo>
                  <a:pt x="0" y="0"/>
                </a:lnTo>
                <a:close/>
              </a:path>
            </a:pathLst>
          </a:custGeom>
          <a:blipFill>
            <a:blip r:embed="rId19">
              <a:grayscl/>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554" t="-6422" b="-6422"/>
            </a:stretch>
          </a:blipFill>
        </p:spPr>
        <p:txBody>
          <a:bodyPr/>
          <a:lstStyle/>
          <a:p>
            <a:endParaRPr lang="en-US" dirty="0"/>
          </a:p>
        </p:txBody>
      </p:sp>
      <p:sp>
        <p:nvSpPr>
          <p:cNvPr id="6" name="TextBox 6"/>
          <p:cNvSpPr txBox="1"/>
          <p:nvPr/>
        </p:nvSpPr>
        <p:spPr>
          <a:xfrm>
            <a:off x="362740" y="6030742"/>
            <a:ext cx="16896560" cy="3694986"/>
          </a:xfrm>
          <a:prstGeom prst="rect">
            <a:avLst/>
          </a:prstGeom>
        </p:spPr>
        <p:txBody>
          <a:bodyPr wrap="square" lIns="0" tIns="0" rIns="0" bIns="0" rtlCol="0" anchor="t">
            <a:spAutoFit/>
          </a:bodyPr>
          <a:lstStyle/>
          <a:p>
            <a:pPr marL="0" lvl="0" indent="0">
              <a:lnSpc>
                <a:spcPts val="9554"/>
              </a:lnSpc>
            </a:pPr>
            <a:endParaRPr lang="en-US" sz="10499" dirty="0">
              <a:solidFill>
                <a:srgbClr val="0D0D0D"/>
              </a:solidFill>
              <a:latin typeface="Public Sans Bold"/>
            </a:endParaRPr>
          </a:p>
          <a:p>
            <a:pPr marL="0" lvl="0" indent="0">
              <a:lnSpc>
                <a:spcPts val="9554"/>
              </a:lnSpc>
            </a:pPr>
            <a:r>
              <a:rPr lang="en-US" sz="10499" dirty="0">
                <a:solidFill>
                  <a:srgbClr val="0D0D0D"/>
                </a:solidFill>
                <a:latin typeface="Public Sans Bold"/>
              </a:rPr>
              <a:t>How to Navigate the Market in WA?</a:t>
            </a:r>
          </a:p>
        </p:txBody>
      </p:sp>
      <p:sp>
        <p:nvSpPr>
          <p:cNvPr id="7" name="Freeform 7"/>
          <p:cNvSpPr/>
          <p:nvPr/>
        </p:nvSpPr>
        <p:spPr>
          <a:xfrm rot="-638753">
            <a:off x="4416351" y="4501982"/>
            <a:ext cx="4345871" cy="2600280"/>
          </a:xfrm>
          <a:custGeom>
            <a:avLst/>
            <a:gdLst/>
            <a:ahLst/>
            <a:cxnLst/>
            <a:rect l="l" t="t" r="r" b="b"/>
            <a:pathLst>
              <a:path w="4345871" h="2600280">
                <a:moveTo>
                  <a:pt x="0" y="0"/>
                </a:moveTo>
                <a:lnTo>
                  <a:pt x="4345872" y="0"/>
                </a:lnTo>
                <a:lnTo>
                  <a:pt x="4345872" y="2600280"/>
                </a:lnTo>
                <a:lnTo>
                  <a:pt x="0" y="2600280"/>
                </a:lnTo>
                <a:lnTo>
                  <a:pt x="0" y="0"/>
                </a:lnTo>
                <a:close/>
              </a:path>
            </a:pathLst>
          </a:custGeom>
          <a:blipFill>
            <a:blip r:embed="rId4"/>
            <a:stretch>
              <a:fillRect/>
            </a:stretch>
          </a:blipFill>
        </p:spPr>
        <p:txBody>
          <a:bodyPr/>
          <a:lstStyle/>
          <a:p>
            <a:endParaRPr lang="en-US"/>
          </a:p>
        </p:txBody>
      </p:sp>
      <p:grpSp>
        <p:nvGrpSpPr>
          <p:cNvPr id="8" name="Group 8"/>
          <p:cNvGrpSpPr>
            <a:grpSpLocks noChangeAspect="1"/>
          </p:cNvGrpSpPr>
          <p:nvPr/>
        </p:nvGrpSpPr>
        <p:grpSpPr>
          <a:xfrm>
            <a:off x="8347984" y="1208700"/>
            <a:ext cx="8911316" cy="5578484"/>
            <a:chOff x="0" y="0"/>
            <a:chExt cx="4572000" cy="2862072"/>
          </a:xfrm>
        </p:grpSpPr>
        <p:sp>
          <p:nvSpPr>
            <p:cNvPr id="9" name="Freeform 9"/>
            <p:cNvSpPr/>
            <p:nvPr/>
          </p:nvSpPr>
          <p:spPr>
            <a:xfrm>
              <a:off x="0" y="1016"/>
              <a:ext cx="4572000" cy="2859913"/>
            </a:xfrm>
            <a:custGeom>
              <a:avLst/>
              <a:gdLst/>
              <a:ahLst/>
              <a:cxnLst/>
              <a:rect l="l" t="t" r="r" b="b"/>
              <a:pathLst>
                <a:path w="4572000" h="2859913">
                  <a:moveTo>
                    <a:pt x="4572000" y="0"/>
                  </a:moveTo>
                  <a:lnTo>
                    <a:pt x="4572000" y="2859913"/>
                  </a:lnTo>
                  <a:lnTo>
                    <a:pt x="0" y="2859913"/>
                  </a:lnTo>
                  <a:lnTo>
                    <a:pt x="0" y="0"/>
                  </a:lnTo>
                  <a:lnTo>
                    <a:pt x="4572000" y="0"/>
                  </a:lnTo>
                  <a:close/>
                </a:path>
              </a:pathLst>
            </a:custGeom>
            <a:blipFill>
              <a:blip r:embed="rId5"/>
              <a:stretch>
                <a:fillRect l="-6956" t="-32357" r="-19364" b="-3954"/>
              </a:stretch>
            </a:blipFill>
          </p:spPr>
          <p:txBody>
            <a:bodyPr/>
            <a:lstStyle/>
            <a:p>
              <a:endParaRPr lang="en-US"/>
            </a:p>
          </p:txBody>
        </p:sp>
        <p:sp>
          <p:nvSpPr>
            <p:cNvPr id="10" name="Freeform 10"/>
            <p:cNvSpPr/>
            <p:nvPr/>
          </p:nvSpPr>
          <p:spPr>
            <a:xfrm>
              <a:off x="0" y="1016"/>
              <a:ext cx="4572000" cy="2859913"/>
            </a:xfrm>
            <a:custGeom>
              <a:avLst/>
              <a:gdLst/>
              <a:ahLst/>
              <a:cxnLst/>
              <a:rect l="l" t="t" r="r" b="b"/>
              <a:pathLst>
                <a:path w="4572000" h="2859913">
                  <a:moveTo>
                    <a:pt x="4572000" y="0"/>
                  </a:moveTo>
                  <a:lnTo>
                    <a:pt x="4572000" y="2859913"/>
                  </a:lnTo>
                  <a:lnTo>
                    <a:pt x="0" y="2859913"/>
                  </a:lnTo>
                  <a:lnTo>
                    <a:pt x="0" y="0"/>
                  </a:lnTo>
                  <a:lnTo>
                    <a:pt x="4572000" y="0"/>
                  </a:lnTo>
                  <a:close/>
                </a:path>
              </a:pathLst>
            </a:custGeom>
            <a:blipFill>
              <a:blip r:embed="rId6"/>
              <a:stretch>
                <a:fillRect t="-57" b="-57"/>
              </a:stretch>
            </a:blipFill>
          </p:spPr>
          <p:txBody>
            <a:bodyPr/>
            <a:lstStyle/>
            <a:p>
              <a:endParaRPr lang="en-US"/>
            </a:p>
          </p:txBody>
        </p:sp>
      </p:grpSp>
      <p:sp>
        <p:nvSpPr>
          <p:cNvPr id="11" name="Freeform 11"/>
          <p:cNvSpPr/>
          <p:nvPr/>
        </p:nvSpPr>
        <p:spPr>
          <a:xfrm rot="-5611296">
            <a:off x="14082011" y="6446046"/>
            <a:ext cx="1534962" cy="5572189"/>
          </a:xfrm>
          <a:custGeom>
            <a:avLst/>
            <a:gdLst/>
            <a:ahLst/>
            <a:cxnLst/>
            <a:rect l="l" t="t" r="r" b="b"/>
            <a:pathLst>
              <a:path w="1182070" h="4114800">
                <a:moveTo>
                  <a:pt x="0" y="0"/>
                </a:moveTo>
                <a:lnTo>
                  <a:pt x="1182069" y="0"/>
                </a:lnTo>
                <a:lnTo>
                  <a:pt x="1182069"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270784" y="342801"/>
            <a:ext cx="8077200" cy="2265236"/>
          </a:xfrm>
          <a:prstGeom prst="rect">
            <a:avLst/>
          </a:prstGeom>
        </p:spPr>
        <p:txBody>
          <a:bodyPr wrap="square" lIns="0" tIns="0" rIns="0" bIns="0" rtlCol="0" anchor="t">
            <a:spAutoFit/>
          </a:bodyPr>
          <a:lstStyle/>
          <a:p>
            <a:pPr marL="0" lvl="0" indent="0">
              <a:lnSpc>
                <a:spcPts val="9599"/>
              </a:lnSpc>
              <a:spcBef>
                <a:spcPct val="0"/>
              </a:spcBef>
            </a:pPr>
            <a:r>
              <a:rPr lang="en-US" sz="7200" dirty="0">
                <a:solidFill>
                  <a:srgbClr val="0D0D0D"/>
                </a:solidFill>
                <a:latin typeface="Bernoru UltraExpanded"/>
              </a:rPr>
              <a:t>PR     BLEM </a:t>
            </a:r>
            <a:r>
              <a:rPr lang="en-US" sz="5400" dirty="0">
                <a:solidFill>
                  <a:srgbClr val="0D0D0D"/>
                </a:solidFill>
                <a:latin typeface="Bernoru UltraExpanded"/>
              </a:rPr>
              <a:t>STATEMENT</a:t>
            </a:r>
            <a:endParaRPr lang="en-US" sz="6600" dirty="0">
              <a:solidFill>
                <a:srgbClr val="0D0D0D"/>
              </a:solidFill>
              <a:latin typeface="Bernoru UltraExpanded"/>
            </a:endParaRPr>
          </a:p>
        </p:txBody>
      </p:sp>
      <p:sp>
        <p:nvSpPr>
          <p:cNvPr id="13" name="Freeform 13"/>
          <p:cNvSpPr/>
          <p:nvPr/>
        </p:nvSpPr>
        <p:spPr>
          <a:xfrm rot="-6691751">
            <a:off x="6602191" y="2284997"/>
            <a:ext cx="1233153" cy="1435986"/>
          </a:xfrm>
          <a:custGeom>
            <a:avLst/>
            <a:gdLst/>
            <a:ahLst/>
            <a:cxnLst/>
            <a:rect l="l" t="t" r="r" b="b"/>
            <a:pathLst>
              <a:path w="1233153" h="1435986">
                <a:moveTo>
                  <a:pt x="0" y="0"/>
                </a:moveTo>
                <a:lnTo>
                  <a:pt x="1233153" y="0"/>
                </a:lnTo>
                <a:lnTo>
                  <a:pt x="1233153" y="1435986"/>
                </a:lnTo>
                <a:lnTo>
                  <a:pt x="0" y="1435986"/>
                </a:lnTo>
                <a:lnTo>
                  <a:pt x="0" y="0"/>
                </a:lnTo>
                <a:close/>
              </a:path>
            </a:pathLst>
          </a:custGeom>
          <a:blipFill>
            <a:blip r:embed="rId9"/>
            <a:stretch>
              <a:fillRect/>
            </a:stretch>
          </a:blipFill>
        </p:spPr>
        <p:txBody>
          <a:bodyPr/>
          <a:lstStyle/>
          <a:p>
            <a:endParaRPr lang="en-US"/>
          </a:p>
        </p:txBody>
      </p:sp>
      <p:sp>
        <p:nvSpPr>
          <p:cNvPr id="14" name="Freeform 14"/>
          <p:cNvSpPr/>
          <p:nvPr/>
        </p:nvSpPr>
        <p:spPr>
          <a:xfrm>
            <a:off x="1371600" y="540342"/>
            <a:ext cx="819150" cy="823380"/>
          </a:xfrm>
          <a:custGeom>
            <a:avLst/>
            <a:gdLst/>
            <a:ahLst/>
            <a:cxnLst/>
            <a:rect l="l" t="t" r="r" b="b"/>
            <a:pathLst>
              <a:path w="1035374" h="1028903">
                <a:moveTo>
                  <a:pt x="0" y="0"/>
                </a:moveTo>
                <a:lnTo>
                  <a:pt x="1035374" y="0"/>
                </a:lnTo>
                <a:lnTo>
                  <a:pt x="1035374" y="1028903"/>
                </a:lnTo>
                <a:lnTo>
                  <a:pt x="0" y="1028903"/>
                </a:lnTo>
                <a:lnTo>
                  <a:pt x="0" y="0"/>
                </a:lnTo>
                <a:close/>
              </a:path>
            </a:pathLst>
          </a:custGeom>
          <a:blipFill>
            <a:blip r:embed="rId10"/>
            <a:stretch>
              <a:fillRect/>
            </a:stretch>
          </a:blipFill>
        </p:spPr>
        <p:txBody>
          <a:bodyPr/>
          <a:lstStyle/>
          <a:p>
            <a:endParaRPr lang="en-US"/>
          </a:p>
        </p:txBody>
      </p:sp>
      <p:sp>
        <p:nvSpPr>
          <p:cNvPr id="15" name="Freeform 15"/>
          <p:cNvSpPr/>
          <p:nvPr/>
        </p:nvSpPr>
        <p:spPr>
          <a:xfrm>
            <a:off x="786941" y="9615709"/>
            <a:ext cx="4450154" cy="160345"/>
          </a:xfrm>
          <a:custGeom>
            <a:avLst/>
            <a:gdLst/>
            <a:ahLst/>
            <a:cxnLst/>
            <a:rect l="l" t="t" r="r" b="b"/>
            <a:pathLst>
              <a:path w="4450154" h="160345">
                <a:moveTo>
                  <a:pt x="0" y="0"/>
                </a:moveTo>
                <a:lnTo>
                  <a:pt x="4450154" y="0"/>
                </a:lnTo>
                <a:lnTo>
                  <a:pt x="4450154" y="160345"/>
                </a:lnTo>
                <a:lnTo>
                  <a:pt x="0" y="160345"/>
                </a:lnTo>
                <a:lnTo>
                  <a:pt x="0" y="0"/>
                </a:lnTo>
                <a:close/>
              </a:path>
            </a:pathLst>
          </a:custGeom>
          <a:blipFill>
            <a:blip r:embed="rId11">
              <a:extLst>
                <a:ext uri="{96DAC541-7B7A-43D3-8B79-37D633B846F1}">
                  <asvg:svgBlip xmlns:asvg="http://schemas.microsoft.com/office/drawing/2016/SVG/main" r:embed="rId12"/>
                </a:ext>
              </a:extLst>
            </a:blip>
            <a:stretch>
              <a:fillRect r="-31023"/>
            </a:stretch>
          </a:blipFill>
        </p:spPr>
        <p:txBody>
          <a:bodyPr/>
          <a:lstStyle/>
          <a:p>
            <a:endParaRPr lang="en-US"/>
          </a:p>
        </p:txBody>
      </p:sp>
      <p:sp>
        <p:nvSpPr>
          <p:cNvPr id="16" name="Freeform 16"/>
          <p:cNvSpPr/>
          <p:nvPr/>
        </p:nvSpPr>
        <p:spPr>
          <a:xfrm rot="9006462" flipH="1">
            <a:off x="14320527" y="342683"/>
            <a:ext cx="4034545" cy="3293656"/>
          </a:xfrm>
          <a:custGeom>
            <a:avLst/>
            <a:gdLst/>
            <a:ahLst/>
            <a:cxnLst/>
            <a:rect l="l" t="t" r="r" b="b"/>
            <a:pathLst>
              <a:path w="4034545" h="3293656">
                <a:moveTo>
                  <a:pt x="4034545" y="0"/>
                </a:moveTo>
                <a:lnTo>
                  <a:pt x="0" y="0"/>
                </a:lnTo>
                <a:lnTo>
                  <a:pt x="0" y="3293655"/>
                </a:lnTo>
                <a:lnTo>
                  <a:pt x="4034545" y="3293655"/>
                </a:lnTo>
                <a:lnTo>
                  <a:pt x="4034545"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9" name="TextBox 19"/>
          <p:cNvSpPr txBox="1"/>
          <p:nvPr/>
        </p:nvSpPr>
        <p:spPr>
          <a:xfrm>
            <a:off x="1028700" y="4841304"/>
            <a:ext cx="6369733" cy="1087414"/>
          </a:xfrm>
          <a:prstGeom prst="rect">
            <a:avLst/>
          </a:prstGeom>
        </p:spPr>
        <p:txBody>
          <a:bodyPr lIns="0" tIns="0" rIns="0" bIns="0" rtlCol="0" anchor="t">
            <a:spAutoFit/>
          </a:bodyPr>
          <a:lstStyle/>
          <a:p>
            <a:pPr marL="0" lvl="0" indent="0">
              <a:lnSpc>
                <a:spcPts val="9599"/>
              </a:lnSpc>
              <a:spcBef>
                <a:spcPct val="0"/>
              </a:spcBef>
            </a:pPr>
            <a:endParaRPr lang="en-US" sz="7999" dirty="0">
              <a:solidFill>
                <a:srgbClr val="0D0D0D"/>
              </a:solidFill>
              <a:latin typeface="Bernoru UltraExpanded"/>
            </a:endParaRPr>
          </a:p>
        </p:txBody>
      </p:sp>
      <p:sp>
        <p:nvSpPr>
          <p:cNvPr id="23" name="TextBox 14">
            <a:extLst>
              <a:ext uri="{FF2B5EF4-FFF2-40B4-BE49-F238E27FC236}">
                <a16:creationId xmlns:a16="http://schemas.microsoft.com/office/drawing/2014/main" id="{A28F079D-4127-94DB-2B20-18731497D710}"/>
              </a:ext>
            </a:extLst>
          </p:cNvPr>
          <p:cNvSpPr txBox="1"/>
          <p:nvPr/>
        </p:nvSpPr>
        <p:spPr>
          <a:xfrm>
            <a:off x="439770" y="3129499"/>
            <a:ext cx="6283259" cy="2954655"/>
          </a:xfrm>
          <a:prstGeom prst="rect">
            <a:avLst/>
          </a:prstGeom>
        </p:spPr>
        <p:txBody>
          <a:bodyPr wrap="square" lIns="0" tIns="0" rIns="0" bIns="0" rtlCol="0" anchor="t">
            <a:spAutoFit/>
          </a:bodyPr>
          <a:lstStyle/>
          <a:p>
            <a:pPr marL="0" lvl="0" indent="0">
              <a:spcBef>
                <a:spcPct val="0"/>
              </a:spcBef>
            </a:pPr>
            <a:r>
              <a:rPr lang="en-US" sz="9600" dirty="0">
                <a:solidFill>
                  <a:srgbClr val="002060"/>
                </a:solidFill>
                <a:latin typeface="Public Sans Bold"/>
              </a:rPr>
              <a:t>THE RISE OF EVs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933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grpSp>
        <p:nvGrpSpPr>
          <p:cNvPr id="3" name="Group 3"/>
          <p:cNvGrpSpPr>
            <a:grpSpLocks noChangeAspect="1"/>
          </p:cNvGrpSpPr>
          <p:nvPr/>
        </p:nvGrpSpPr>
        <p:grpSpPr>
          <a:xfrm>
            <a:off x="3111864" y="3535822"/>
            <a:ext cx="2893904" cy="2893904"/>
            <a:chOff x="0" y="0"/>
            <a:chExt cx="4572000" cy="4572000"/>
          </a:xfrm>
        </p:grpSpPr>
        <p:sp>
          <p:nvSpPr>
            <p:cNvPr id="4" name="Freeform 4"/>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3"/>
              <a:stretch>
                <a:fillRect l="-43670" r="-7272"/>
              </a:stretch>
            </a:blipFill>
          </p:spPr>
          <p:txBody>
            <a:bodyPr/>
            <a:lstStyle/>
            <a:p>
              <a:endParaRPr lang="en-US"/>
            </a:p>
          </p:txBody>
        </p:sp>
        <p:sp>
          <p:nvSpPr>
            <p:cNvPr id="5" name="Freeform 5"/>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4"/>
              <a:stretch>
                <a:fillRect r="-33"/>
              </a:stretch>
            </a:blipFill>
          </p:spPr>
          <p:txBody>
            <a:bodyPr/>
            <a:lstStyle/>
            <a:p>
              <a:endParaRPr lang="en-US"/>
            </a:p>
          </p:txBody>
        </p:sp>
      </p:grpSp>
      <p:sp>
        <p:nvSpPr>
          <p:cNvPr id="6" name="Freeform 6"/>
          <p:cNvSpPr/>
          <p:nvPr/>
        </p:nvSpPr>
        <p:spPr>
          <a:xfrm>
            <a:off x="14069640" y="0"/>
            <a:ext cx="7315200" cy="3338391"/>
          </a:xfrm>
          <a:custGeom>
            <a:avLst/>
            <a:gdLst/>
            <a:ahLst/>
            <a:cxnLst/>
            <a:rect l="l" t="t" r="r" b="b"/>
            <a:pathLst>
              <a:path w="7315200" h="3338391">
                <a:moveTo>
                  <a:pt x="0" y="0"/>
                </a:moveTo>
                <a:lnTo>
                  <a:pt x="7315200" y="0"/>
                </a:lnTo>
                <a:lnTo>
                  <a:pt x="7315200" y="3338391"/>
                </a:lnTo>
                <a:lnTo>
                  <a:pt x="0" y="33383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a:grpSpLocks noChangeAspect="1"/>
          </p:cNvGrpSpPr>
          <p:nvPr/>
        </p:nvGrpSpPr>
        <p:grpSpPr>
          <a:xfrm>
            <a:off x="11333232" y="3362314"/>
            <a:ext cx="2893904" cy="2893904"/>
            <a:chOff x="0" y="0"/>
            <a:chExt cx="4572000" cy="4572000"/>
          </a:xfrm>
        </p:grpSpPr>
        <p:sp>
          <p:nvSpPr>
            <p:cNvPr id="11" name="Freeform 11"/>
            <p:cNvSpPr/>
            <p:nvPr/>
          </p:nvSpPr>
          <p:spPr>
            <a:xfrm>
              <a:off x="-1524" y="0"/>
              <a:ext cx="4572000" cy="4572000"/>
            </a:xfrm>
            <a:custGeom>
              <a:avLst/>
              <a:gdLst/>
              <a:ahLst/>
              <a:cxnLst/>
              <a:rect l="l" t="t" r="r" b="b"/>
              <a:pathLst>
                <a:path w="4572000" h="4572000">
                  <a:moveTo>
                    <a:pt x="4572000" y="2286000"/>
                  </a:moveTo>
                  <a:cubicBezTo>
                    <a:pt x="4572000" y="3548507"/>
                    <a:pt x="3548507" y="4572000"/>
                    <a:pt x="2286000" y="4572000"/>
                  </a:cubicBezTo>
                  <a:cubicBezTo>
                    <a:pt x="1023493" y="4572000"/>
                    <a:pt x="0" y="3548507"/>
                    <a:pt x="0" y="2286000"/>
                  </a:cubicBezTo>
                  <a:cubicBezTo>
                    <a:pt x="0" y="1023493"/>
                    <a:pt x="1023493" y="0"/>
                    <a:pt x="2286000" y="0"/>
                  </a:cubicBezTo>
                  <a:cubicBezTo>
                    <a:pt x="3548507" y="0"/>
                    <a:pt x="4572000" y="1023493"/>
                    <a:pt x="4572000" y="2286000"/>
                  </a:cubicBezTo>
                  <a:close/>
                </a:path>
              </a:pathLst>
            </a:custGeom>
            <a:blipFill>
              <a:blip r:embed="rId7"/>
              <a:stretch>
                <a:fillRect l="-77315" t="-51227" r="-49524"/>
              </a:stretch>
            </a:blipFill>
          </p:spPr>
          <p:txBody>
            <a:bodyPr/>
            <a:lstStyle/>
            <a:p>
              <a:endParaRPr lang="en-US"/>
            </a:p>
          </p:txBody>
        </p:sp>
        <p:sp>
          <p:nvSpPr>
            <p:cNvPr id="12" name="Freeform 12"/>
            <p:cNvSpPr/>
            <p:nvPr/>
          </p:nvSpPr>
          <p:spPr>
            <a:xfrm>
              <a:off x="0" y="0"/>
              <a:ext cx="4570476" cy="4572000"/>
            </a:xfrm>
            <a:custGeom>
              <a:avLst/>
              <a:gdLst/>
              <a:ahLst/>
              <a:cxnLst/>
              <a:rect l="l" t="t" r="r" b="b"/>
              <a:pathLst>
                <a:path w="4570476" h="4572000">
                  <a:moveTo>
                    <a:pt x="4570476" y="4572000"/>
                  </a:moveTo>
                  <a:lnTo>
                    <a:pt x="0" y="4572000"/>
                  </a:lnTo>
                  <a:lnTo>
                    <a:pt x="0" y="0"/>
                  </a:lnTo>
                  <a:lnTo>
                    <a:pt x="4570476" y="0"/>
                  </a:lnTo>
                  <a:lnTo>
                    <a:pt x="4570476" y="4572000"/>
                  </a:lnTo>
                  <a:close/>
                </a:path>
              </a:pathLst>
            </a:custGeom>
            <a:blipFill>
              <a:blip r:embed="rId4"/>
              <a:stretch>
                <a:fillRect r="-33"/>
              </a:stretch>
            </a:blipFill>
          </p:spPr>
          <p:txBody>
            <a:bodyPr/>
            <a:lstStyle/>
            <a:p>
              <a:endParaRPr lang="en-US"/>
            </a:p>
          </p:txBody>
        </p:sp>
      </p:grpSp>
      <p:sp>
        <p:nvSpPr>
          <p:cNvPr id="16" name="Freeform 16"/>
          <p:cNvSpPr/>
          <p:nvPr/>
        </p:nvSpPr>
        <p:spPr>
          <a:xfrm rot="5400000">
            <a:off x="10582952" y="-120281"/>
            <a:ext cx="1081590" cy="2973444"/>
          </a:xfrm>
          <a:custGeom>
            <a:avLst/>
            <a:gdLst/>
            <a:ahLst/>
            <a:cxnLst/>
            <a:rect l="l" t="t" r="r" b="b"/>
            <a:pathLst>
              <a:path w="1081590" h="2973444">
                <a:moveTo>
                  <a:pt x="0" y="0"/>
                </a:moveTo>
                <a:lnTo>
                  <a:pt x="1081591" y="0"/>
                </a:lnTo>
                <a:lnTo>
                  <a:pt x="1081591" y="2973444"/>
                </a:lnTo>
                <a:lnTo>
                  <a:pt x="0" y="2973444"/>
                </a:lnTo>
                <a:lnTo>
                  <a:pt x="0" y="0"/>
                </a:lnTo>
                <a:close/>
              </a:path>
            </a:pathLst>
          </a:custGeom>
          <a:blipFill>
            <a:blip r:embed="rId8"/>
            <a:stretch>
              <a:fillRect/>
            </a:stretch>
          </a:blipFill>
        </p:spPr>
        <p:txBody>
          <a:bodyPr/>
          <a:lstStyle/>
          <a:p>
            <a:endParaRPr lang="en-US"/>
          </a:p>
        </p:txBody>
      </p:sp>
      <p:sp>
        <p:nvSpPr>
          <p:cNvPr id="17" name="Freeform 17"/>
          <p:cNvSpPr/>
          <p:nvPr/>
        </p:nvSpPr>
        <p:spPr>
          <a:xfrm>
            <a:off x="1341802" y="946798"/>
            <a:ext cx="1940298" cy="1992604"/>
          </a:xfrm>
          <a:custGeom>
            <a:avLst/>
            <a:gdLst/>
            <a:ahLst/>
            <a:cxnLst/>
            <a:rect l="l" t="t" r="r" b="b"/>
            <a:pathLst>
              <a:path w="1940298" h="1992604">
                <a:moveTo>
                  <a:pt x="0" y="0"/>
                </a:moveTo>
                <a:lnTo>
                  <a:pt x="1940298" y="0"/>
                </a:lnTo>
                <a:lnTo>
                  <a:pt x="1940298" y="1992604"/>
                </a:lnTo>
                <a:lnTo>
                  <a:pt x="0" y="1992604"/>
                </a:lnTo>
                <a:lnTo>
                  <a:pt x="0" y="0"/>
                </a:lnTo>
                <a:close/>
              </a:path>
            </a:pathLst>
          </a:custGeom>
          <a:blipFill>
            <a:blip r:embed="rId9"/>
            <a:stretch>
              <a:fillRect/>
            </a:stretch>
          </a:blipFill>
        </p:spPr>
        <p:txBody>
          <a:bodyPr/>
          <a:lstStyle/>
          <a:p>
            <a:endParaRPr lang="en-US"/>
          </a:p>
        </p:txBody>
      </p:sp>
      <p:grpSp>
        <p:nvGrpSpPr>
          <p:cNvPr id="18" name="Group 18"/>
          <p:cNvGrpSpPr/>
          <p:nvPr/>
        </p:nvGrpSpPr>
        <p:grpSpPr>
          <a:xfrm>
            <a:off x="-610677" y="6051451"/>
            <a:ext cx="9261653" cy="3455285"/>
            <a:chOff x="-2483442" y="212410"/>
            <a:chExt cx="12348871" cy="4607044"/>
          </a:xfrm>
        </p:grpSpPr>
        <p:sp>
          <p:nvSpPr>
            <p:cNvPr id="19" name="TextBox 19"/>
            <p:cNvSpPr txBox="1"/>
            <p:nvPr/>
          </p:nvSpPr>
          <p:spPr>
            <a:xfrm>
              <a:off x="-2483442" y="212410"/>
              <a:ext cx="5985880" cy="546047"/>
            </a:xfrm>
            <a:prstGeom prst="rect">
              <a:avLst/>
            </a:prstGeom>
          </p:spPr>
          <p:txBody>
            <a:bodyPr lIns="0" tIns="0" rIns="0" bIns="0" rtlCol="0" anchor="t">
              <a:spAutoFit/>
            </a:bodyPr>
            <a:lstStyle/>
            <a:p>
              <a:pPr marL="0" lvl="0" indent="0" algn="ctr">
                <a:lnSpc>
                  <a:spcPts val="3360"/>
                </a:lnSpc>
                <a:spcBef>
                  <a:spcPct val="0"/>
                </a:spcBef>
              </a:pPr>
              <a:r>
                <a:rPr lang="en-US" sz="2800" u="none" dirty="0">
                  <a:solidFill>
                    <a:srgbClr val="0D0D0D"/>
                  </a:solidFill>
                  <a:latin typeface="Public Sans Bold"/>
                </a:rPr>
                <a:t>DATASET</a:t>
              </a:r>
            </a:p>
          </p:txBody>
        </p:sp>
        <p:sp>
          <p:nvSpPr>
            <p:cNvPr id="20" name="TextBox 20"/>
            <p:cNvSpPr txBox="1"/>
            <p:nvPr/>
          </p:nvSpPr>
          <p:spPr>
            <a:xfrm>
              <a:off x="-1059607" y="789978"/>
              <a:ext cx="10925036" cy="4029476"/>
            </a:xfrm>
            <a:prstGeom prst="rect">
              <a:avLst/>
            </a:prstGeom>
          </p:spPr>
          <p:txBody>
            <a:bodyPr wrap="square" lIns="0" tIns="0" rIns="0" bIns="0" rtlCol="0" anchor="t">
              <a:spAutoFit/>
            </a:bodyPr>
            <a:lstStyle/>
            <a:p>
              <a:pPr marL="342900" lvl="0" indent="-342900">
                <a:lnSpc>
                  <a:spcPts val="3359"/>
                </a:lnSpc>
                <a:spcBef>
                  <a:spcPct val="0"/>
                </a:spcBef>
                <a:buFont typeface="Arial" panose="020B0604020202020204" pitchFamily="34" charset="0"/>
                <a:buChar char="•"/>
              </a:pPr>
              <a:r>
                <a:rPr lang="en-US" sz="2400" dirty="0" err="1">
                  <a:solidFill>
                    <a:srgbClr val="0D0D0D"/>
                  </a:solidFill>
                  <a:latin typeface="Public Sans"/>
                </a:rPr>
                <a:t>Data.gov.wa</a:t>
              </a:r>
              <a:r>
                <a:rPr lang="en-US" sz="2400" dirty="0">
                  <a:solidFill>
                    <a:srgbClr val="0D0D0D"/>
                  </a:solidFill>
                  <a:latin typeface="Public Sans"/>
                </a:rPr>
                <a:t> (</a:t>
              </a:r>
              <a:r>
                <a:rPr lang="en-US" sz="2400" u="none" dirty="0">
                  <a:solidFill>
                    <a:srgbClr val="0D0D0D"/>
                  </a:solidFill>
                  <a:latin typeface="Public Sans"/>
                </a:rPr>
                <a:t>Washington State Open Data Portal)</a:t>
              </a:r>
            </a:p>
            <a:p>
              <a:pPr marL="342900" lvl="0" indent="-342900">
                <a:lnSpc>
                  <a:spcPts val="3359"/>
                </a:lnSpc>
                <a:spcBef>
                  <a:spcPct val="0"/>
                </a:spcBef>
                <a:buFont typeface="Arial" panose="020B0604020202020204" pitchFamily="34" charset="0"/>
                <a:buChar char="•"/>
              </a:pPr>
              <a:r>
                <a:rPr lang="en-US" sz="2400" u="none" dirty="0" err="1">
                  <a:solidFill>
                    <a:schemeClr val="tx2"/>
                  </a:solidFill>
                  <a:latin typeface="Public Sans"/>
                </a:rPr>
                <a:t>mydf.shape</a:t>
              </a:r>
              <a:r>
                <a:rPr lang="en-US" sz="2400" dirty="0">
                  <a:solidFill>
                    <a:schemeClr val="tx2"/>
                  </a:solidFill>
                  <a:latin typeface="Public Sans"/>
                </a:rPr>
                <a:t>:</a:t>
              </a:r>
              <a:r>
                <a:rPr lang="en-US" sz="2400" u="none" dirty="0">
                  <a:solidFill>
                    <a:schemeClr val="tx2"/>
                  </a:solidFill>
                  <a:latin typeface="Public Sans"/>
                </a:rPr>
                <a:t> </a:t>
              </a:r>
              <a:r>
                <a:rPr lang="en-US" sz="2400" dirty="0"/>
                <a:t>(150482, 17)</a:t>
              </a:r>
            </a:p>
            <a:p>
              <a:pPr marL="342900" lvl="0" indent="-342900">
                <a:lnSpc>
                  <a:spcPts val="3359"/>
                </a:lnSpc>
                <a:spcBef>
                  <a:spcPct val="0"/>
                </a:spcBef>
                <a:buFont typeface="Arial" panose="020B0604020202020204" pitchFamily="34" charset="0"/>
                <a:buChar char="•"/>
              </a:pPr>
              <a:r>
                <a:rPr lang="en-US" sz="2400" u="none" dirty="0" err="1">
                  <a:solidFill>
                    <a:schemeClr val="tx2"/>
                  </a:solidFill>
                  <a:latin typeface="Public Sans"/>
                </a:rPr>
                <a:t>mydf.keys</a:t>
              </a:r>
              <a:r>
                <a:rPr lang="en-US" sz="2400" u="none" dirty="0">
                  <a:solidFill>
                    <a:schemeClr val="tx2"/>
                  </a:solidFill>
                  <a:latin typeface="Public Sans"/>
                </a:rPr>
                <a:t>():  </a:t>
              </a:r>
              <a:r>
                <a:rPr lang="en-US" sz="2400" dirty="0"/>
                <a:t>'VIN (1-10)', 'County', 'City', 'State', 'Postal Code', 'Model Year', 'Make', 'Model', 'Electric Vehicle Type', 'Clean Alternative Fuel Vehicle (CAFV) Eligibility', 'Electric Range', 'Base MSRP', 'Legislative District', 'DOL Vehicle ID', 'Vehicle Location', 'Electric Utility', '2020 Census Tract'</a:t>
              </a:r>
              <a:endParaRPr lang="en-US" sz="2400" u="none" dirty="0">
                <a:solidFill>
                  <a:schemeClr val="tx2"/>
                </a:solidFill>
                <a:latin typeface="Public Sans"/>
              </a:endParaRPr>
            </a:p>
          </p:txBody>
        </p:sp>
      </p:grpSp>
      <p:sp>
        <p:nvSpPr>
          <p:cNvPr id="21" name="TextBox 21"/>
          <p:cNvSpPr txBox="1"/>
          <p:nvPr/>
        </p:nvSpPr>
        <p:spPr>
          <a:xfrm>
            <a:off x="2961726" y="899716"/>
            <a:ext cx="8778041" cy="933450"/>
          </a:xfrm>
          <a:prstGeom prst="rect">
            <a:avLst/>
          </a:prstGeom>
        </p:spPr>
        <p:txBody>
          <a:bodyPr lIns="0" tIns="0" rIns="0" bIns="0" rtlCol="0" anchor="t">
            <a:spAutoFit/>
          </a:bodyPr>
          <a:lstStyle/>
          <a:p>
            <a:pPr marL="0" lvl="0" indent="0">
              <a:lnSpc>
                <a:spcPts val="7200"/>
              </a:lnSpc>
              <a:spcBef>
                <a:spcPct val="0"/>
              </a:spcBef>
            </a:pPr>
            <a:r>
              <a:rPr lang="en-US" sz="6000" dirty="0">
                <a:solidFill>
                  <a:srgbClr val="0D0D0D"/>
                </a:solidFill>
                <a:latin typeface="Bernoru UltraExpanded"/>
              </a:rPr>
              <a:t>DATASET</a:t>
            </a:r>
          </a:p>
        </p:txBody>
      </p:sp>
      <p:grpSp>
        <p:nvGrpSpPr>
          <p:cNvPr id="22" name="Group 22"/>
          <p:cNvGrpSpPr/>
          <p:nvPr/>
        </p:nvGrpSpPr>
        <p:grpSpPr>
          <a:xfrm>
            <a:off x="9637025" y="6020190"/>
            <a:ext cx="8618326" cy="4045475"/>
            <a:chOff x="3388271" y="-825220"/>
            <a:chExt cx="11491100" cy="5393962"/>
          </a:xfrm>
        </p:grpSpPr>
        <p:sp>
          <p:nvSpPr>
            <p:cNvPr id="23" name="TextBox 23"/>
            <p:cNvSpPr txBox="1"/>
            <p:nvPr/>
          </p:nvSpPr>
          <p:spPr>
            <a:xfrm>
              <a:off x="8893490" y="-825220"/>
              <a:ext cx="5985881" cy="546047"/>
            </a:xfrm>
            <a:prstGeom prst="rect">
              <a:avLst/>
            </a:prstGeom>
          </p:spPr>
          <p:txBody>
            <a:bodyPr lIns="0" tIns="0" rIns="0" bIns="0" rtlCol="0" anchor="t">
              <a:spAutoFit/>
            </a:bodyPr>
            <a:lstStyle/>
            <a:p>
              <a:pPr marL="0" lvl="0" indent="0" algn="ctr">
                <a:lnSpc>
                  <a:spcPts val="3360"/>
                </a:lnSpc>
                <a:spcBef>
                  <a:spcPct val="0"/>
                </a:spcBef>
              </a:pPr>
              <a:r>
                <a:rPr lang="en-US" sz="2800" u="none" dirty="0">
                  <a:solidFill>
                    <a:srgbClr val="0D0D0D"/>
                  </a:solidFill>
                  <a:latin typeface="Public Sans Bold"/>
                </a:rPr>
                <a:t>CLEAN DATASET</a:t>
              </a:r>
            </a:p>
          </p:txBody>
        </p:sp>
        <p:sp>
          <p:nvSpPr>
            <p:cNvPr id="24" name="TextBox 24"/>
            <p:cNvSpPr txBox="1"/>
            <p:nvPr/>
          </p:nvSpPr>
          <p:spPr>
            <a:xfrm>
              <a:off x="3388271" y="-31060"/>
              <a:ext cx="11078172" cy="4599802"/>
            </a:xfrm>
            <a:prstGeom prst="rect">
              <a:avLst/>
            </a:prstGeom>
          </p:spPr>
          <p:txBody>
            <a:bodyPr wrap="square" lIns="0" tIns="0" rIns="0" bIns="0" rtlCol="0" anchor="t">
              <a:spAutoFit/>
            </a:bodyPr>
            <a:lstStyle/>
            <a:p>
              <a:pPr marL="0" lvl="0" indent="0">
                <a:lnSpc>
                  <a:spcPts val="3359"/>
                </a:lnSpc>
                <a:spcBef>
                  <a:spcPct val="0"/>
                </a:spcBef>
              </a:pPr>
              <a:r>
                <a:rPr lang="en-US" sz="2400" b="1" u="none" dirty="0">
                  <a:solidFill>
                    <a:schemeClr val="tx2"/>
                  </a:solidFill>
                  <a:latin typeface="Public Sans"/>
                </a:rPr>
                <a:t>(1) </a:t>
              </a:r>
              <a:r>
                <a:rPr lang="en-US" sz="2400" u="none" dirty="0">
                  <a:solidFill>
                    <a:schemeClr val="tx2"/>
                  </a:solidFill>
                  <a:latin typeface="Public Sans"/>
                </a:rPr>
                <a:t>EDF=</a:t>
              </a:r>
              <a:r>
                <a:rPr lang="en-US" sz="2400" u="none" dirty="0" err="1">
                  <a:solidFill>
                    <a:schemeClr val="tx2"/>
                  </a:solidFill>
                  <a:latin typeface="Public Sans"/>
                </a:rPr>
                <a:t>mydf.dropna</a:t>
              </a:r>
              <a:r>
                <a:rPr lang="en-US" sz="2400" u="none" dirty="0">
                  <a:solidFill>
                    <a:schemeClr val="tx2"/>
                  </a:solidFill>
                  <a:latin typeface="Public Sans"/>
                </a:rPr>
                <a:t>()</a:t>
              </a:r>
            </a:p>
            <a:p>
              <a:pPr marL="0" lvl="0" indent="0">
                <a:lnSpc>
                  <a:spcPts val="3359"/>
                </a:lnSpc>
                <a:spcBef>
                  <a:spcPct val="0"/>
                </a:spcBef>
              </a:pPr>
              <a:r>
                <a:rPr lang="en-US" sz="2400" b="1" u="none" dirty="0">
                  <a:solidFill>
                    <a:schemeClr val="tx2"/>
                  </a:solidFill>
                  <a:latin typeface="Public Sans"/>
                </a:rPr>
                <a:t>(2) </a:t>
              </a:r>
              <a:r>
                <a:rPr lang="en-US" sz="2400" u="none" dirty="0" err="1">
                  <a:solidFill>
                    <a:schemeClr val="tx2"/>
                  </a:solidFill>
                  <a:latin typeface="Public Sans"/>
                </a:rPr>
                <a:t>EDF_ZeroRange</a:t>
              </a:r>
              <a:r>
                <a:rPr lang="en-US" sz="2400" u="none" dirty="0">
                  <a:solidFill>
                    <a:schemeClr val="tx2"/>
                  </a:solidFill>
                  <a:latin typeface="Public Sans"/>
                </a:rPr>
                <a:t>=EDF[EDF['Electric Range']==0]</a:t>
              </a:r>
            </a:p>
            <a:p>
              <a:pPr marL="0" lvl="0" indent="0">
                <a:lnSpc>
                  <a:spcPts val="3359"/>
                </a:lnSpc>
                <a:spcBef>
                  <a:spcPct val="0"/>
                </a:spcBef>
              </a:pPr>
              <a:r>
                <a:rPr lang="en-US" sz="2400" b="1" dirty="0">
                  <a:solidFill>
                    <a:schemeClr val="tx2"/>
                  </a:solidFill>
                  <a:latin typeface="Public Sans"/>
                </a:rPr>
                <a:t>(3) </a:t>
              </a:r>
              <a:r>
                <a:rPr lang="en-US" sz="2400" u="none" dirty="0" err="1">
                  <a:solidFill>
                    <a:schemeClr val="tx2"/>
                  </a:solidFill>
                  <a:latin typeface="Public Sans"/>
                </a:rPr>
                <a:t>EDF_ActualData</a:t>
              </a:r>
              <a:r>
                <a:rPr lang="en-US" sz="2400" u="none" dirty="0">
                  <a:solidFill>
                    <a:schemeClr val="tx2"/>
                  </a:solidFill>
                  <a:latin typeface="Public Sans"/>
                </a:rPr>
                <a:t> = EDF[EDF['Electric Range']&gt;0]</a:t>
              </a:r>
            </a:p>
            <a:p>
              <a:pPr marL="0" lvl="0" indent="0">
                <a:lnSpc>
                  <a:spcPts val="3359"/>
                </a:lnSpc>
                <a:spcBef>
                  <a:spcPct val="0"/>
                </a:spcBef>
              </a:pPr>
              <a:r>
                <a:rPr lang="en-US" sz="2400" b="1" u="none" dirty="0">
                  <a:solidFill>
                    <a:schemeClr val="tx2"/>
                  </a:solidFill>
                  <a:latin typeface="Public Sans"/>
                </a:rPr>
                <a:t>(4) </a:t>
              </a:r>
              <a:r>
                <a:rPr lang="en-US" sz="2400" u="none" dirty="0" err="1">
                  <a:solidFill>
                    <a:schemeClr val="tx2"/>
                  </a:solidFill>
                  <a:latin typeface="Public Sans"/>
                </a:rPr>
                <a:t>EV_df</a:t>
              </a:r>
              <a:r>
                <a:rPr lang="en-US" sz="2400" u="none" dirty="0">
                  <a:solidFill>
                    <a:schemeClr val="tx2"/>
                  </a:solidFill>
                  <a:latin typeface="Public Sans"/>
                </a:rPr>
                <a:t>=</a:t>
              </a:r>
              <a:r>
                <a:rPr lang="en-US" sz="2400" u="none" dirty="0" err="1">
                  <a:solidFill>
                    <a:schemeClr val="tx2"/>
                  </a:solidFill>
                  <a:latin typeface="Public Sans"/>
                </a:rPr>
                <a:t>EDF_ActualData</a:t>
              </a:r>
              <a:r>
                <a:rPr lang="en-US" sz="2400" u="none" dirty="0">
                  <a:solidFill>
                    <a:schemeClr val="tx2"/>
                  </a:solidFill>
                  <a:latin typeface="Public Sans"/>
                </a:rPr>
                <a:t>[</a:t>
              </a:r>
              <a:r>
                <a:rPr lang="en-US" sz="2400" u="none" dirty="0" err="1">
                  <a:solidFill>
                    <a:schemeClr val="tx2"/>
                  </a:solidFill>
                  <a:latin typeface="Public Sans"/>
                </a:rPr>
                <a:t>EDF_ActualData</a:t>
              </a:r>
              <a:r>
                <a:rPr lang="en-US" sz="2400" u="none" dirty="0">
                  <a:solidFill>
                    <a:schemeClr val="tx2"/>
                  </a:solidFill>
                  <a:latin typeface="Public Sans"/>
                </a:rPr>
                <a:t>['Electric Vehicle Type']=='Battery Electric Vehicle (BEV)’]</a:t>
              </a:r>
            </a:p>
            <a:p>
              <a:pPr marL="0" lvl="0" indent="0">
                <a:lnSpc>
                  <a:spcPts val="3359"/>
                </a:lnSpc>
                <a:spcBef>
                  <a:spcPct val="0"/>
                </a:spcBef>
              </a:pPr>
              <a:r>
                <a:rPr lang="en-US" sz="2400" b="1" u="none" dirty="0">
                  <a:solidFill>
                    <a:schemeClr val="tx2"/>
                  </a:solidFill>
                  <a:latin typeface="Public Sans"/>
                </a:rPr>
                <a:t>(5) </a:t>
              </a:r>
              <a:r>
                <a:rPr lang="en-US" sz="2400" u="none" dirty="0" err="1">
                  <a:solidFill>
                    <a:schemeClr val="tx2"/>
                  </a:solidFill>
                  <a:latin typeface="Public Sans"/>
                </a:rPr>
                <a:t>EV_df.shape</a:t>
              </a:r>
              <a:endParaRPr lang="en-US" sz="2400" u="none" dirty="0">
                <a:solidFill>
                  <a:schemeClr val="tx2"/>
                </a:solidFill>
                <a:latin typeface="Public Sans"/>
              </a:endParaRPr>
            </a:p>
            <a:p>
              <a:pPr marL="0" lvl="0" indent="0">
                <a:lnSpc>
                  <a:spcPts val="3359"/>
                </a:lnSpc>
                <a:spcBef>
                  <a:spcPct val="0"/>
                </a:spcBef>
              </a:pPr>
              <a:r>
                <a:rPr lang="en-US" sz="2400" b="1" u="none" dirty="0">
                  <a:solidFill>
                    <a:schemeClr val="tx2"/>
                  </a:solidFill>
                  <a:latin typeface="Public Sans"/>
                </a:rPr>
                <a:t>(6) </a:t>
              </a:r>
              <a:r>
                <a:rPr lang="en-US" sz="2400" u="none" dirty="0" err="1">
                  <a:solidFill>
                    <a:schemeClr val="tx2"/>
                  </a:solidFill>
                  <a:latin typeface="Public Sans"/>
                </a:rPr>
                <a:t>EV_df</a:t>
              </a:r>
              <a:r>
                <a:rPr lang="en-US" sz="2400" u="none" dirty="0">
                  <a:solidFill>
                    <a:schemeClr val="tx2"/>
                  </a:solidFill>
                  <a:latin typeface="Public Sans"/>
                </a:rPr>
                <a:t>[['Electric Vehicle Type']].</a:t>
              </a:r>
              <a:r>
                <a:rPr lang="en-US" sz="2400" u="none" dirty="0" err="1">
                  <a:solidFill>
                    <a:schemeClr val="tx2"/>
                  </a:solidFill>
                  <a:latin typeface="Public Sans"/>
                </a:rPr>
                <a:t>value_counts</a:t>
              </a:r>
              <a:r>
                <a:rPr lang="en-US" sz="2400" u="none" dirty="0">
                  <a:solidFill>
                    <a:schemeClr val="tx2"/>
                  </a:solidFill>
                  <a:latin typeface="Public Sans"/>
                </a:rPr>
                <a:t>()</a:t>
              </a:r>
            </a:p>
            <a:p>
              <a:pPr marL="0" lvl="0" indent="0">
                <a:lnSpc>
                  <a:spcPts val="3359"/>
                </a:lnSpc>
                <a:spcBef>
                  <a:spcPct val="0"/>
                </a:spcBef>
              </a:pPr>
              <a:endParaRPr lang="en-US" sz="2400" u="none" dirty="0">
                <a:solidFill>
                  <a:srgbClr val="0D0D0D"/>
                </a:solidFill>
                <a:latin typeface="Public Sans"/>
              </a:endParaRPr>
            </a:p>
          </p:txBody>
        </p:sp>
      </p:grpSp>
      <p:sp>
        <p:nvSpPr>
          <p:cNvPr id="28" name="Freeform 28"/>
          <p:cNvSpPr/>
          <p:nvPr/>
        </p:nvSpPr>
        <p:spPr>
          <a:xfrm>
            <a:off x="3282100" y="3104517"/>
            <a:ext cx="8504502" cy="233874"/>
          </a:xfrm>
          <a:custGeom>
            <a:avLst/>
            <a:gdLst/>
            <a:ahLst/>
            <a:cxnLst/>
            <a:rect l="l" t="t" r="r" b="b"/>
            <a:pathLst>
              <a:path w="8504502" h="233874">
                <a:moveTo>
                  <a:pt x="0" y="0"/>
                </a:moveTo>
                <a:lnTo>
                  <a:pt x="8504502" y="0"/>
                </a:lnTo>
                <a:lnTo>
                  <a:pt x="8504502" y="233874"/>
                </a:lnTo>
                <a:lnTo>
                  <a:pt x="0" y="23387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31" name="TextBox 31"/>
          <p:cNvSpPr txBox="1"/>
          <p:nvPr/>
        </p:nvSpPr>
        <p:spPr>
          <a:xfrm>
            <a:off x="3157978" y="2163124"/>
            <a:ext cx="9941366" cy="1000274"/>
          </a:xfrm>
          <a:prstGeom prst="rect">
            <a:avLst/>
          </a:prstGeom>
        </p:spPr>
        <p:txBody>
          <a:bodyPr wrap="square" lIns="0" tIns="0" rIns="0" bIns="0" rtlCol="0" anchor="t">
            <a:spAutoFit/>
          </a:bodyPr>
          <a:lstStyle/>
          <a:p>
            <a:pPr marL="0" lvl="0" indent="0" algn="ctr">
              <a:lnSpc>
                <a:spcPts val="7839"/>
              </a:lnSpc>
            </a:pPr>
            <a:r>
              <a:rPr lang="en-US" sz="6999" dirty="0">
                <a:solidFill>
                  <a:srgbClr val="0D0D0D"/>
                </a:solidFill>
                <a:latin typeface="Public Sans Bold"/>
              </a:rPr>
              <a:t>EV POPULATION DATA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Freeform 2"/>
          <p:cNvSpPr/>
          <p:nvPr/>
        </p:nvSpPr>
        <p:spPr>
          <a:xfrm rot="-180867">
            <a:off x="8403263" y="3069053"/>
            <a:ext cx="2344815" cy="5359577"/>
          </a:xfrm>
          <a:custGeom>
            <a:avLst/>
            <a:gdLst/>
            <a:ahLst/>
            <a:cxnLst/>
            <a:rect l="l" t="t" r="r" b="b"/>
            <a:pathLst>
              <a:path w="2344815" h="5359577">
                <a:moveTo>
                  <a:pt x="0" y="0"/>
                </a:moveTo>
                <a:lnTo>
                  <a:pt x="2344815" y="0"/>
                </a:lnTo>
                <a:lnTo>
                  <a:pt x="2344815" y="5359578"/>
                </a:lnTo>
                <a:lnTo>
                  <a:pt x="0" y="5359578"/>
                </a:lnTo>
                <a:lnTo>
                  <a:pt x="0" y="0"/>
                </a:lnTo>
                <a:close/>
              </a:path>
            </a:pathLst>
          </a:custGeom>
          <a:blipFill>
            <a:blip r:embed="rId3"/>
            <a:stretch>
              <a:fillRect/>
            </a:stretch>
          </a:blipFill>
        </p:spPr>
        <p:txBody>
          <a:bodyPr/>
          <a:lstStyle/>
          <a:p>
            <a:endParaRPr lang="en-US"/>
          </a:p>
        </p:txBody>
      </p:sp>
      <p:grpSp>
        <p:nvGrpSpPr>
          <p:cNvPr id="3" name="Group 3"/>
          <p:cNvGrpSpPr/>
          <p:nvPr/>
        </p:nvGrpSpPr>
        <p:grpSpPr>
          <a:xfrm>
            <a:off x="7835894" y="8403320"/>
            <a:ext cx="2616212" cy="736586"/>
            <a:chOff x="0" y="0"/>
            <a:chExt cx="812800" cy="228841"/>
          </a:xfrm>
        </p:grpSpPr>
        <p:sp>
          <p:nvSpPr>
            <p:cNvPr id="4" name="Freeform 4"/>
            <p:cNvSpPr/>
            <p:nvPr/>
          </p:nvSpPr>
          <p:spPr>
            <a:xfrm>
              <a:off x="0" y="0"/>
              <a:ext cx="812800" cy="228841"/>
            </a:xfrm>
            <a:custGeom>
              <a:avLst/>
              <a:gdLst/>
              <a:ahLst/>
              <a:cxnLst/>
              <a:rect l="l" t="t" r="r" b="b"/>
              <a:pathLst>
                <a:path w="812800" h="228841">
                  <a:moveTo>
                    <a:pt x="114421" y="0"/>
                  </a:moveTo>
                  <a:lnTo>
                    <a:pt x="698379" y="0"/>
                  </a:lnTo>
                  <a:cubicBezTo>
                    <a:pt x="761572" y="0"/>
                    <a:pt x="812800" y="51228"/>
                    <a:pt x="812800" y="114421"/>
                  </a:cubicBezTo>
                  <a:lnTo>
                    <a:pt x="812800" y="114421"/>
                  </a:lnTo>
                  <a:cubicBezTo>
                    <a:pt x="812800" y="144767"/>
                    <a:pt x="800745" y="173870"/>
                    <a:pt x="779287" y="195328"/>
                  </a:cubicBezTo>
                  <a:cubicBezTo>
                    <a:pt x="757829" y="216786"/>
                    <a:pt x="728726" y="228841"/>
                    <a:pt x="698379" y="228841"/>
                  </a:cubicBezTo>
                  <a:lnTo>
                    <a:pt x="114421" y="228841"/>
                  </a:lnTo>
                  <a:cubicBezTo>
                    <a:pt x="51228" y="228841"/>
                    <a:pt x="0" y="177613"/>
                    <a:pt x="0" y="114421"/>
                  </a:cubicBezTo>
                  <a:lnTo>
                    <a:pt x="0" y="114421"/>
                  </a:lnTo>
                  <a:cubicBezTo>
                    <a:pt x="0" y="51228"/>
                    <a:pt x="51228" y="0"/>
                    <a:pt x="114421" y="0"/>
                  </a:cubicBezTo>
                  <a:close/>
                </a:path>
              </a:pathLst>
            </a:custGeom>
            <a:solidFill>
              <a:srgbClr val="0D0D0D"/>
            </a:solidFill>
            <a:ln w="9525" cap="rnd">
              <a:solidFill>
                <a:srgbClr val="FDFCF5"/>
              </a:solidFill>
              <a:prstDash val="solid"/>
              <a:round/>
            </a:ln>
          </p:spPr>
          <p:txBody>
            <a:bodyPr/>
            <a:lstStyle/>
            <a:p>
              <a:endParaRPr lang="en-US"/>
            </a:p>
          </p:txBody>
        </p:sp>
        <p:sp>
          <p:nvSpPr>
            <p:cNvPr id="5" name="TextBox 5"/>
            <p:cNvSpPr txBox="1"/>
            <p:nvPr/>
          </p:nvSpPr>
          <p:spPr>
            <a:xfrm>
              <a:off x="0" y="-38100"/>
              <a:ext cx="812800" cy="850900"/>
            </a:xfrm>
            <a:prstGeom prst="rect">
              <a:avLst/>
            </a:prstGeom>
          </p:spPr>
          <p:txBody>
            <a:bodyPr lIns="254000" tIns="254000" rIns="254000" bIns="254000" rtlCol="0" anchor="ctr"/>
            <a:lstStyle/>
            <a:p>
              <a:pPr marL="0" lvl="0" indent="0" algn="ctr">
                <a:lnSpc>
                  <a:spcPts val="1820"/>
                </a:lnSpc>
                <a:spcBef>
                  <a:spcPct val="0"/>
                </a:spcBef>
              </a:pPr>
              <a:endParaRPr lang="en-US" sz="1300" u="sng" dirty="0">
                <a:solidFill>
                  <a:srgbClr val="FDFCF5"/>
                </a:solidFill>
                <a:latin typeface="Public Sans Bold"/>
                <a:hlinkClick r:id="rId4" action="ppaction://hlinksldjump"/>
              </a:endParaRPr>
            </a:p>
          </p:txBody>
        </p:sp>
      </p:grpSp>
      <p:grpSp>
        <p:nvGrpSpPr>
          <p:cNvPr id="9" name="Group 9"/>
          <p:cNvGrpSpPr>
            <a:grpSpLocks noChangeAspect="1"/>
          </p:cNvGrpSpPr>
          <p:nvPr/>
        </p:nvGrpSpPr>
        <p:grpSpPr>
          <a:xfrm>
            <a:off x="1028700" y="5236269"/>
            <a:ext cx="4022031" cy="4022031"/>
            <a:chOff x="0" y="0"/>
            <a:chExt cx="4572000" cy="4572000"/>
          </a:xfrm>
        </p:grpSpPr>
        <p:sp>
          <p:nvSpPr>
            <p:cNvPr id="10" name="Freeform 10"/>
            <p:cNvSpPr/>
            <p:nvPr/>
          </p:nvSpPr>
          <p:spPr>
            <a:xfrm>
              <a:off x="-1524" y="0"/>
              <a:ext cx="4572000" cy="4572000"/>
            </a:xfrm>
            <a:custGeom>
              <a:avLst/>
              <a:gdLst/>
              <a:ahLst/>
              <a:cxnLst/>
              <a:rect l="l" t="t" r="r" b="b"/>
              <a:pathLst>
                <a:path w="4572000" h="4572000">
                  <a:moveTo>
                    <a:pt x="4572000" y="0"/>
                  </a:moveTo>
                  <a:lnTo>
                    <a:pt x="4572000" y="4572000"/>
                  </a:lnTo>
                  <a:lnTo>
                    <a:pt x="0" y="4572000"/>
                  </a:lnTo>
                  <a:lnTo>
                    <a:pt x="0" y="0"/>
                  </a:lnTo>
                  <a:lnTo>
                    <a:pt x="4572000" y="0"/>
                  </a:lnTo>
                  <a:close/>
                </a:path>
              </a:pathLst>
            </a:custGeom>
            <a:blipFill>
              <a:blip r:embed="rId5"/>
              <a:stretch>
                <a:fillRect t="-12500" b="-12500"/>
              </a:stretch>
            </a:blipFill>
          </p:spPr>
          <p:txBody>
            <a:bodyPr/>
            <a:lstStyle/>
            <a:p>
              <a:endParaRPr lang="en-US"/>
            </a:p>
          </p:txBody>
        </p:sp>
        <p:sp>
          <p:nvSpPr>
            <p:cNvPr id="11" name="Freeform 11"/>
            <p:cNvSpPr/>
            <p:nvPr/>
          </p:nvSpPr>
          <p:spPr>
            <a:xfrm>
              <a:off x="-1524" y="0"/>
              <a:ext cx="4572000" cy="4572000"/>
            </a:xfrm>
            <a:custGeom>
              <a:avLst/>
              <a:gdLst/>
              <a:ahLst/>
              <a:cxnLst/>
              <a:rect l="l" t="t" r="r" b="b"/>
              <a:pathLst>
                <a:path w="4572000" h="4572000">
                  <a:moveTo>
                    <a:pt x="4572000" y="0"/>
                  </a:moveTo>
                  <a:lnTo>
                    <a:pt x="4572000" y="4572000"/>
                  </a:lnTo>
                  <a:lnTo>
                    <a:pt x="0" y="4572000"/>
                  </a:lnTo>
                  <a:lnTo>
                    <a:pt x="0" y="0"/>
                  </a:lnTo>
                  <a:lnTo>
                    <a:pt x="4572000" y="0"/>
                  </a:lnTo>
                  <a:close/>
                </a:path>
              </a:pathLst>
            </a:custGeom>
            <a:blipFill>
              <a:blip r:embed="rId6"/>
              <a:stretch>
                <a:fillRect/>
              </a:stretch>
            </a:blipFill>
          </p:spPr>
          <p:txBody>
            <a:bodyPr/>
            <a:lstStyle/>
            <a:p>
              <a:endParaRPr lang="en-US"/>
            </a:p>
          </p:txBody>
        </p:sp>
      </p:grpSp>
      <p:sp>
        <p:nvSpPr>
          <p:cNvPr id="18" name="Freeform 18"/>
          <p:cNvSpPr/>
          <p:nvPr/>
        </p:nvSpPr>
        <p:spPr>
          <a:xfrm>
            <a:off x="10188166" y="6312154"/>
            <a:ext cx="1678757" cy="1429042"/>
          </a:xfrm>
          <a:custGeom>
            <a:avLst/>
            <a:gdLst/>
            <a:ahLst/>
            <a:cxnLst/>
            <a:rect l="l" t="t" r="r" b="b"/>
            <a:pathLst>
              <a:path w="1678757" h="1429042">
                <a:moveTo>
                  <a:pt x="0" y="0"/>
                </a:moveTo>
                <a:lnTo>
                  <a:pt x="1678757" y="0"/>
                </a:lnTo>
                <a:lnTo>
                  <a:pt x="1678757" y="1429042"/>
                </a:lnTo>
                <a:lnTo>
                  <a:pt x="0" y="1429042"/>
                </a:lnTo>
                <a:lnTo>
                  <a:pt x="0" y="0"/>
                </a:lnTo>
                <a:close/>
              </a:path>
            </a:pathLst>
          </a:custGeom>
          <a:blipFill>
            <a:blip r:embed="rId7"/>
            <a:stretch>
              <a:fillRect/>
            </a:stretch>
          </a:blipFill>
        </p:spPr>
        <p:txBody>
          <a:bodyPr/>
          <a:lstStyle/>
          <a:p>
            <a:endParaRPr lang="en-US"/>
          </a:p>
        </p:txBody>
      </p:sp>
      <p:sp>
        <p:nvSpPr>
          <p:cNvPr id="19" name="Freeform 19"/>
          <p:cNvSpPr/>
          <p:nvPr/>
        </p:nvSpPr>
        <p:spPr>
          <a:xfrm rot="1476717">
            <a:off x="6176393" y="5293451"/>
            <a:ext cx="1880301" cy="1405525"/>
          </a:xfrm>
          <a:custGeom>
            <a:avLst/>
            <a:gdLst/>
            <a:ahLst/>
            <a:cxnLst/>
            <a:rect l="l" t="t" r="r" b="b"/>
            <a:pathLst>
              <a:path w="1880301" h="1405525">
                <a:moveTo>
                  <a:pt x="0" y="0"/>
                </a:moveTo>
                <a:lnTo>
                  <a:pt x="1880301" y="0"/>
                </a:lnTo>
                <a:lnTo>
                  <a:pt x="1880301" y="1405526"/>
                </a:lnTo>
                <a:lnTo>
                  <a:pt x="0" y="1405526"/>
                </a:lnTo>
                <a:lnTo>
                  <a:pt x="0" y="0"/>
                </a:lnTo>
                <a:close/>
              </a:path>
            </a:pathLst>
          </a:custGeom>
          <a:blipFill>
            <a:blip r:embed="rId8"/>
            <a:stretch>
              <a:fillRect/>
            </a:stretch>
          </a:blipFill>
        </p:spPr>
        <p:txBody>
          <a:bodyPr/>
          <a:lstStyle/>
          <a:p>
            <a:endParaRPr lang="en-US"/>
          </a:p>
        </p:txBody>
      </p:sp>
      <p:sp>
        <p:nvSpPr>
          <p:cNvPr id="20" name="Freeform 20"/>
          <p:cNvSpPr/>
          <p:nvPr/>
        </p:nvSpPr>
        <p:spPr>
          <a:xfrm>
            <a:off x="11027544" y="5022122"/>
            <a:ext cx="739030" cy="809694"/>
          </a:xfrm>
          <a:custGeom>
            <a:avLst/>
            <a:gdLst/>
            <a:ahLst/>
            <a:cxnLst/>
            <a:rect l="l" t="t" r="r" b="b"/>
            <a:pathLst>
              <a:path w="739030" h="809694">
                <a:moveTo>
                  <a:pt x="0" y="0"/>
                </a:moveTo>
                <a:lnTo>
                  <a:pt x="739030" y="0"/>
                </a:lnTo>
                <a:lnTo>
                  <a:pt x="739030" y="809694"/>
                </a:lnTo>
                <a:lnTo>
                  <a:pt x="0" y="80969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1" name="Freeform 21"/>
          <p:cNvSpPr/>
          <p:nvPr/>
        </p:nvSpPr>
        <p:spPr>
          <a:xfrm rot="-1741933">
            <a:off x="6462832" y="7443523"/>
            <a:ext cx="543389" cy="595347"/>
          </a:xfrm>
          <a:custGeom>
            <a:avLst/>
            <a:gdLst/>
            <a:ahLst/>
            <a:cxnLst/>
            <a:rect l="l" t="t" r="r" b="b"/>
            <a:pathLst>
              <a:path w="543389" h="595347">
                <a:moveTo>
                  <a:pt x="0" y="0"/>
                </a:moveTo>
                <a:lnTo>
                  <a:pt x="543389" y="0"/>
                </a:lnTo>
                <a:lnTo>
                  <a:pt x="543389" y="595346"/>
                </a:lnTo>
                <a:lnTo>
                  <a:pt x="0" y="59534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2" name="Freeform 22"/>
          <p:cNvSpPr/>
          <p:nvPr/>
        </p:nvSpPr>
        <p:spPr>
          <a:xfrm rot="-5863416">
            <a:off x="9166274" y="2617568"/>
            <a:ext cx="534485" cy="1860548"/>
          </a:xfrm>
          <a:custGeom>
            <a:avLst/>
            <a:gdLst/>
            <a:ahLst/>
            <a:cxnLst/>
            <a:rect l="l" t="t" r="r" b="b"/>
            <a:pathLst>
              <a:path w="534485" h="1860548">
                <a:moveTo>
                  <a:pt x="0" y="0"/>
                </a:moveTo>
                <a:lnTo>
                  <a:pt x="534485" y="0"/>
                </a:lnTo>
                <a:lnTo>
                  <a:pt x="534485" y="1860549"/>
                </a:lnTo>
                <a:lnTo>
                  <a:pt x="0" y="18605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3" name="TextBox 23"/>
          <p:cNvSpPr txBox="1"/>
          <p:nvPr/>
        </p:nvSpPr>
        <p:spPr>
          <a:xfrm>
            <a:off x="7754439" y="766060"/>
            <a:ext cx="2779121" cy="461665"/>
          </a:xfrm>
          <a:prstGeom prst="rect">
            <a:avLst/>
          </a:prstGeom>
        </p:spPr>
        <p:txBody>
          <a:bodyPr wrap="square" lIns="0" tIns="0" rIns="0" bIns="0" rtlCol="0" anchor="t">
            <a:spAutoFit/>
          </a:bodyPr>
          <a:lstStyle/>
          <a:p>
            <a:pPr marL="0" lvl="0" indent="0" algn="ctr">
              <a:lnSpc>
                <a:spcPts val="3599"/>
              </a:lnSpc>
              <a:spcBef>
                <a:spcPct val="0"/>
              </a:spcBef>
            </a:pPr>
            <a:r>
              <a:rPr lang="en-US" sz="3600" dirty="0">
                <a:solidFill>
                  <a:srgbClr val="FDFCF5"/>
                </a:solidFill>
                <a:latin typeface="Bernoru UltraExpanded"/>
              </a:rPr>
              <a:t>DATA</a:t>
            </a:r>
            <a:endParaRPr lang="en-US" sz="2999" dirty="0">
              <a:solidFill>
                <a:srgbClr val="FDFCF5"/>
              </a:solidFill>
              <a:latin typeface="Bernoru UltraExpanded"/>
            </a:endParaRPr>
          </a:p>
        </p:txBody>
      </p:sp>
      <p:sp>
        <p:nvSpPr>
          <p:cNvPr id="26" name="TextBox 26"/>
          <p:cNvSpPr txBox="1"/>
          <p:nvPr/>
        </p:nvSpPr>
        <p:spPr>
          <a:xfrm>
            <a:off x="6482275" y="1471420"/>
            <a:ext cx="5414065" cy="577081"/>
          </a:xfrm>
          <a:prstGeom prst="rect">
            <a:avLst/>
          </a:prstGeom>
        </p:spPr>
        <p:txBody>
          <a:bodyPr wrap="square" lIns="0" tIns="0" rIns="0" bIns="0" rtlCol="0" anchor="t">
            <a:spAutoFit/>
          </a:bodyPr>
          <a:lstStyle/>
          <a:p>
            <a:pPr marL="0" lvl="0" indent="0" algn="ctr">
              <a:lnSpc>
                <a:spcPts val="4479"/>
              </a:lnSpc>
            </a:pPr>
            <a:r>
              <a:rPr lang="en-US" sz="4800" dirty="0">
                <a:solidFill>
                  <a:srgbClr val="FDFCF5"/>
                </a:solidFill>
                <a:latin typeface="Public Sans Bold"/>
              </a:rPr>
              <a:t>VISUALIZATIONS</a:t>
            </a:r>
            <a:endParaRPr lang="en-US" sz="4000" dirty="0">
              <a:solidFill>
                <a:srgbClr val="FDFCF5"/>
              </a:solidFill>
              <a:latin typeface="Public Sans Bold"/>
            </a:endParaRPr>
          </a:p>
        </p:txBody>
      </p:sp>
      <p:pic>
        <p:nvPicPr>
          <p:cNvPr id="31" name="Picture 30">
            <a:extLst>
              <a:ext uri="{FF2B5EF4-FFF2-40B4-BE49-F238E27FC236}">
                <a16:creationId xmlns:a16="http://schemas.microsoft.com/office/drawing/2014/main" id="{2AE26B8D-49AA-2EC4-2BDA-4E28B888C63B}"/>
              </a:ext>
            </a:extLst>
          </p:cNvPr>
          <p:cNvPicPr>
            <a:picLocks noChangeAspect="1"/>
          </p:cNvPicPr>
          <p:nvPr/>
        </p:nvPicPr>
        <p:blipFill>
          <a:blip r:embed="rId13"/>
          <a:stretch>
            <a:fillRect/>
          </a:stretch>
        </p:blipFill>
        <p:spPr>
          <a:xfrm>
            <a:off x="778477" y="838982"/>
            <a:ext cx="5234886" cy="3937052"/>
          </a:xfrm>
          <a:prstGeom prst="rect">
            <a:avLst/>
          </a:prstGeom>
        </p:spPr>
      </p:pic>
      <p:pic>
        <p:nvPicPr>
          <p:cNvPr id="32" name="Picture 31">
            <a:extLst>
              <a:ext uri="{FF2B5EF4-FFF2-40B4-BE49-F238E27FC236}">
                <a16:creationId xmlns:a16="http://schemas.microsoft.com/office/drawing/2014/main" id="{3487DB6F-1557-FE13-B486-9E9DC57C33E9}"/>
              </a:ext>
            </a:extLst>
          </p:cNvPr>
          <p:cNvPicPr>
            <a:picLocks noChangeAspect="1"/>
          </p:cNvPicPr>
          <p:nvPr/>
        </p:nvPicPr>
        <p:blipFill>
          <a:blip r:embed="rId14"/>
          <a:stretch>
            <a:fillRect/>
          </a:stretch>
        </p:blipFill>
        <p:spPr>
          <a:xfrm>
            <a:off x="706710" y="5208930"/>
            <a:ext cx="5384800" cy="4889500"/>
          </a:xfrm>
          <a:prstGeom prst="rect">
            <a:avLst/>
          </a:prstGeom>
        </p:spPr>
      </p:pic>
      <p:sp>
        <p:nvSpPr>
          <p:cNvPr id="34" name="Freeform 3">
            <a:extLst>
              <a:ext uri="{FF2B5EF4-FFF2-40B4-BE49-F238E27FC236}">
                <a16:creationId xmlns:a16="http://schemas.microsoft.com/office/drawing/2014/main" id="{32DD5AE0-12A2-A4A6-1900-37FBE906A31D}"/>
              </a:ext>
            </a:extLst>
          </p:cNvPr>
          <p:cNvSpPr/>
          <p:nvPr/>
        </p:nvSpPr>
        <p:spPr>
          <a:xfrm rot="20405331">
            <a:off x="5857537" y="8668146"/>
            <a:ext cx="1669146" cy="5038933"/>
          </a:xfrm>
          <a:custGeom>
            <a:avLst/>
            <a:gdLst/>
            <a:ahLst/>
            <a:cxnLst/>
            <a:rect l="l" t="t" r="r" b="b"/>
            <a:pathLst>
              <a:path w="1669146" h="5038933">
                <a:moveTo>
                  <a:pt x="0" y="0"/>
                </a:moveTo>
                <a:lnTo>
                  <a:pt x="1669147" y="0"/>
                </a:lnTo>
                <a:lnTo>
                  <a:pt x="1669147" y="5038933"/>
                </a:lnTo>
                <a:lnTo>
                  <a:pt x="0" y="5038933"/>
                </a:lnTo>
                <a:lnTo>
                  <a:pt x="0" y="0"/>
                </a:lnTo>
                <a:close/>
              </a:path>
            </a:pathLst>
          </a:custGeom>
          <a:blipFill>
            <a:blip r:embed="rId15"/>
            <a:stretch>
              <a:fillRect/>
            </a:stretch>
          </a:blipFill>
        </p:spPr>
        <p:txBody>
          <a:bodyPr/>
          <a:lstStyle/>
          <a:p>
            <a:endParaRPr lang="en-US" dirty="0"/>
          </a:p>
        </p:txBody>
      </p:sp>
      <p:sp>
        <p:nvSpPr>
          <p:cNvPr id="35" name="Freeform 4">
            <a:extLst>
              <a:ext uri="{FF2B5EF4-FFF2-40B4-BE49-F238E27FC236}">
                <a16:creationId xmlns:a16="http://schemas.microsoft.com/office/drawing/2014/main" id="{0708E2B3-899F-CD40-B1AB-A0B3A4DE9D23}"/>
              </a:ext>
            </a:extLst>
          </p:cNvPr>
          <p:cNvSpPr/>
          <p:nvPr/>
        </p:nvSpPr>
        <p:spPr>
          <a:xfrm rot="590798" flipH="1">
            <a:off x="-465951" y="8238928"/>
            <a:ext cx="1669146" cy="5038933"/>
          </a:xfrm>
          <a:custGeom>
            <a:avLst/>
            <a:gdLst/>
            <a:ahLst/>
            <a:cxnLst/>
            <a:rect l="l" t="t" r="r" b="b"/>
            <a:pathLst>
              <a:path w="1669146" h="5038933">
                <a:moveTo>
                  <a:pt x="1669146" y="0"/>
                </a:moveTo>
                <a:lnTo>
                  <a:pt x="0" y="0"/>
                </a:lnTo>
                <a:lnTo>
                  <a:pt x="0" y="5038932"/>
                </a:lnTo>
                <a:lnTo>
                  <a:pt x="1669146" y="5038932"/>
                </a:lnTo>
                <a:lnTo>
                  <a:pt x="1669146" y="0"/>
                </a:lnTo>
                <a:close/>
              </a:path>
            </a:pathLst>
          </a:custGeom>
          <a:blipFill>
            <a:blip r:embed="rId15"/>
            <a:stretch>
              <a:fillRect/>
            </a:stretch>
          </a:blipFill>
        </p:spPr>
        <p:txBody>
          <a:bodyPr/>
          <a:lstStyle/>
          <a:p>
            <a:endParaRPr lang="en-US"/>
          </a:p>
        </p:txBody>
      </p:sp>
      <p:pic>
        <p:nvPicPr>
          <p:cNvPr id="36" name="Picture 35">
            <a:extLst>
              <a:ext uri="{FF2B5EF4-FFF2-40B4-BE49-F238E27FC236}">
                <a16:creationId xmlns:a16="http://schemas.microsoft.com/office/drawing/2014/main" id="{6ACAAEB1-0B6E-D630-F1A3-63A79CAA3CFC}"/>
              </a:ext>
            </a:extLst>
          </p:cNvPr>
          <p:cNvPicPr>
            <a:picLocks noChangeAspect="1"/>
          </p:cNvPicPr>
          <p:nvPr/>
        </p:nvPicPr>
        <p:blipFill>
          <a:blip r:embed="rId16"/>
          <a:stretch>
            <a:fillRect/>
          </a:stretch>
        </p:blipFill>
        <p:spPr>
          <a:xfrm>
            <a:off x="12828394" y="564335"/>
            <a:ext cx="5198401" cy="4352878"/>
          </a:xfrm>
          <a:prstGeom prst="rect">
            <a:avLst/>
          </a:prstGeom>
        </p:spPr>
      </p:pic>
      <p:pic>
        <p:nvPicPr>
          <p:cNvPr id="37" name="Picture 36">
            <a:extLst>
              <a:ext uri="{FF2B5EF4-FFF2-40B4-BE49-F238E27FC236}">
                <a16:creationId xmlns:a16="http://schemas.microsoft.com/office/drawing/2014/main" id="{785C488B-6FA3-7941-ABEB-B04102167925}"/>
              </a:ext>
            </a:extLst>
          </p:cNvPr>
          <p:cNvPicPr>
            <a:picLocks noChangeAspect="1"/>
          </p:cNvPicPr>
          <p:nvPr/>
        </p:nvPicPr>
        <p:blipFill>
          <a:blip r:embed="rId17"/>
          <a:stretch>
            <a:fillRect/>
          </a:stretch>
        </p:blipFill>
        <p:spPr>
          <a:xfrm>
            <a:off x="12624557" y="5564757"/>
            <a:ext cx="5346686" cy="43528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grpSp>
        <p:nvGrpSpPr>
          <p:cNvPr id="2" name="Group 2"/>
          <p:cNvGrpSpPr/>
          <p:nvPr/>
        </p:nvGrpSpPr>
        <p:grpSpPr>
          <a:xfrm>
            <a:off x="765149" y="3187133"/>
            <a:ext cx="5333729" cy="4190338"/>
            <a:chOff x="-8893" y="-237384"/>
            <a:chExt cx="812800" cy="764296"/>
          </a:xfrm>
        </p:grpSpPr>
        <p:sp>
          <p:nvSpPr>
            <p:cNvPr id="3" name="Freeform 3"/>
            <p:cNvSpPr/>
            <p:nvPr/>
          </p:nvSpPr>
          <p:spPr>
            <a:xfrm>
              <a:off x="0" y="0"/>
              <a:ext cx="788985" cy="301723"/>
            </a:xfrm>
            <a:custGeom>
              <a:avLst/>
              <a:gdLst/>
              <a:ahLst/>
              <a:cxnLst/>
              <a:rect l="l" t="t" r="r" b="b"/>
              <a:pathLst>
                <a:path w="788985" h="301723">
                  <a:moveTo>
                    <a:pt x="0" y="0"/>
                  </a:moveTo>
                  <a:lnTo>
                    <a:pt x="788985" y="0"/>
                  </a:lnTo>
                  <a:lnTo>
                    <a:pt x="788985" y="301723"/>
                  </a:lnTo>
                  <a:lnTo>
                    <a:pt x="0" y="301723"/>
                  </a:lnTo>
                  <a:close/>
                </a:path>
              </a:pathLst>
            </a:custGeom>
            <a:solidFill>
              <a:srgbClr val="0273FF"/>
            </a:solidFill>
          </p:spPr>
          <p:txBody>
            <a:bodyPr/>
            <a:lstStyle/>
            <a:p>
              <a:endParaRPr lang="en-US" dirty="0"/>
            </a:p>
          </p:txBody>
        </p:sp>
        <p:sp>
          <p:nvSpPr>
            <p:cNvPr id="4" name="TextBox 4"/>
            <p:cNvSpPr txBox="1"/>
            <p:nvPr/>
          </p:nvSpPr>
          <p:spPr>
            <a:xfrm>
              <a:off x="-8893" y="-237384"/>
              <a:ext cx="812800" cy="764296"/>
            </a:xfrm>
            <a:prstGeom prst="rect">
              <a:avLst/>
            </a:prstGeom>
          </p:spPr>
          <p:txBody>
            <a:bodyPr lIns="50800" tIns="50800" rIns="50800" bIns="50800" rtlCol="0" anchor="ctr"/>
            <a:lstStyle/>
            <a:p>
              <a:pPr algn="ctr">
                <a:lnSpc>
                  <a:spcPts val="4799"/>
                </a:lnSpc>
              </a:pPr>
              <a:r>
                <a:rPr lang="en-US" sz="3999" dirty="0">
                  <a:solidFill>
                    <a:srgbClr val="FDFCF5"/>
                  </a:solidFill>
                  <a:latin typeface="Bernoru UltraExpanded"/>
                </a:rPr>
                <a:t>TESLA HOLDS 55%</a:t>
              </a:r>
            </a:p>
          </p:txBody>
        </p:sp>
      </p:grpSp>
      <p:grpSp>
        <p:nvGrpSpPr>
          <p:cNvPr id="6" name="Group 6"/>
          <p:cNvGrpSpPr/>
          <p:nvPr/>
        </p:nvGrpSpPr>
        <p:grpSpPr>
          <a:xfrm>
            <a:off x="7115064" y="3134414"/>
            <a:ext cx="4456274" cy="4456267"/>
            <a:chOff x="124844" y="-235140"/>
            <a:chExt cx="812800" cy="812800"/>
          </a:xfrm>
        </p:grpSpPr>
        <p:sp>
          <p:nvSpPr>
            <p:cNvPr id="7" name="Freeform 7"/>
            <p:cNvSpPr/>
            <p:nvPr/>
          </p:nvSpPr>
          <p:spPr>
            <a:xfrm>
              <a:off x="129320" y="14037"/>
              <a:ext cx="788985" cy="314447"/>
            </a:xfrm>
            <a:custGeom>
              <a:avLst/>
              <a:gdLst/>
              <a:ahLst/>
              <a:cxnLst/>
              <a:rect l="l" t="t" r="r" b="b"/>
              <a:pathLst>
                <a:path w="788985" h="301723">
                  <a:moveTo>
                    <a:pt x="0" y="0"/>
                  </a:moveTo>
                  <a:lnTo>
                    <a:pt x="788985" y="0"/>
                  </a:lnTo>
                  <a:lnTo>
                    <a:pt x="788985" y="301723"/>
                  </a:lnTo>
                  <a:lnTo>
                    <a:pt x="0" y="301723"/>
                  </a:lnTo>
                  <a:close/>
                </a:path>
              </a:pathLst>
            </a:custGeom>
            <a:solidFill>
              <a:srgbClr val="0273FF"/>
            </a:solidFill>
          </p:spPr>
          <p:txBody>
            <a:bodyPr/>
            <a:lstStyle/>
            <a:p>
              <a:endParaRPr lang="en-US"/>
            </a:p>
          </p:txBody>
        </p:sp>
        <p:sp>
          <p:nvSpPr>
            <p:cNvPr id="8" name="TextBox 8"/>
            <p:cNvSpPr txBox="1"/>
            <p:nvPr/>
          </p:nvSpPr>
          <p:spPr>
            <a:xfrm>
              <a:off x="124844" y="-235140"/>
              <a:ext cx="812800" cy="812800"/>
            </a:xfrm>
            <a:prstGeom prst="rect">
              <a:avLst/>
            </a:prstGeom>
          </p:spPr>
          <p:txBody>
            <a:bodyPr lIns="50800" tIns="50800" rIns="50800" bIns="50800" rtlCol="0" anchor="ctr"/>
            <a:lstStyle/>
            <a:p>
              <a:pPr algn="ctr">
                <a:lnSpc>
                  <a:spcPts val="4799"/>
                </a:lnSpc>
              </a:pPr>
              <a:r>
                <a:rPr lang="en-US" sz="3999" dirty="0">
                  <a:solidFill>
                    <a:srgbClr val="FDFCF5"/>
                  </a:solidFill>
                  <a:latin typeface="Bernoru UltraExpanded"/>
                </a:rPr>
                <a:t>NISSAN LEAF</a:t>
              </a:r>
            </a:p>
            <a:p>
              <a:pPr algn="ctr">
                <a:lnSpc>
                  <a:spcPts val="4799"/>
                </a:lnSpc>
              </a:pPr>
              <a:r>
                <a:rPr lang="en-US" sz="3999" dirty="0">
                  <a:solidFill>
                    <a:srgbClr val="FDFCF5"/>
                  </a:solidFill>
                  <a:latin typeface="Bernoru UltraExpanded"/>
                </a:rPr>
                <a:t>2</a:t>
              </a:r>
              <a:r>
                <a:rPr lang="en-US" sz="3999" baseline="30000" dirty="0">
                  <a:solidFill>
                    <a:srgbClr val="FDFCF5"/>
                  </a:solidFill>
                  <a:latin typeface="Bernoru UltraExpanded"/>
                </a:rPr>
                <a:t>nd</a:t>
              </a:r>
              <a:r>
                <a:rPr lang="en-US" sz="3999" dirty="0">
                  <a:solidFill>
                    <a:srgbClr val="FDFCF5"/>
                  </a:solidFill>
                  <a:latin typeface="Bernoru UltraExpanded"/>
                </a:rPr>
                <a:t>!</a:t>
              </a:r>
            </a:p>
          </p:txBody>
        </p:sp>
      </p:grpSp>
      <p:grpSp>
        <p:nvGrpSpPr>
          <p:cNvPr id="9" name="Group 9"/>
          <p:cNvGrpSpPr/>
          <p:nvPr/>
        </p:nvGrpSpPr>
        <p:grpSpPr>
          <a:xfrm>
            <a:off x="12276821" y="3174546"/>
            <a:ext cx="5571932" cy="4456267"/>
            <a:chOff x="2941" y="-272136"/>
            <a:chExt cx="1016290" cy="812800"/>
          </a:xfrm>
        </p:grpSpPr>
        <p:sp>
          <p:nvSpPr>
            <p:cNvPr id="10" name="Freeform 10"/>
            <p:cNvSpPr/>
            <p:nvPr/>
          </p:nvSpPr>
          <p:spPr>
            <a:xfrm>
              <a:off x="97979" y="-32456"/>
              <a:ext cx="826214" cy="333440"/>
            </a:xfrm>
            <a:custGeom>
              <a:avLst/>
              <a:gdLst/>
              <a:ahLst/>
              <a:cxnLst/>
              <a:rect l="l" t="t" r="r" b="b"/>
              <a:pathLst>
                <a:path w="788985" h="301723">
                  <a:moveTo>
                    <a:pt x="0" y="0"/>
                  </a:moveTo>
                  <a:lnTo>
                    <a:pt x="788985" y="0"/>
                  </a:lnTo>
                  <a:lnTo>
                    <a:pt x="788985" y="301723"/>
                  </a:lnTo>
                  <a:lnTo>
                    <a:pt x="0" y="301723"/>
                  </a:lnTo>
                  <a:close/>
                </a:path>
              </a:pathLst>
            </a:custGeom>
            <a:solidFill>
              <a:srgbClr val="0273FF"/>
            </a:solidFill>
          </p:spPr>
          <p:txBody>
            <a:bodyPr/>
            <a:lstStyle/>
            <a:p>
              <a:endParaRPr lang="en-US"/>
            </a:p>
          </p:txBody>
        </p:sp>
        <p:sp>
          <p:nvSpPr>
            <p:cNvPr id="11" name="TextBox 11"/>
            <p:cNvSpPr txBox="1"/>
            <p:nvPr/>
          </p:nvSpPr>
          <p:spPr>
            <a:xfrm>
              <a:off x="2941" y="-272136"/>
              <a:ext cx="1016290" cy="812800"/>
            </a:xfrm>
            <a:prstGeom prst="rect">
              <a:avLst/>
            </a:prstGeom>
          </p:spPr>
          <p:txBody>
            <a:bodyPr lIns="50800" tIns="50800" rIns="50800" bIns="50800" rtlCol="0" anchor="ctr"/>
            <a:lstStyle/>
            <a:p>
              <a:pPr algn="ctr">
                <a:lnSpc>
                  <a:spcPts val="4799"/>
                </a:lnSpc>
              </a:pPr>
              <a:r>
                <a:rPr lang="en-US" sz="3999" dirty="0">
                  <a:solidFill>
                    <a:srgbClr val="FDFCF5"/>
                  </a:solidFill>
                  <a:latin typeface="Bernoru UltraExpanded"/>
                </a:rPr>
                <a:t>NIRO</a:t>
              </a:r>
            </a:p>
            <a:p>
              <a:pPr algn="ctr">
                <a:lnSpc>
                  <a:spcPts val="4799"/>
                </a:lnSpc>
              </a:pPr>
              <a:r>
                <a:rPr lang="en-US" sz="3999" dirty="0">
                  <a:solidFill>
                    <a:srgbClr val="FDFCF5"/>
                  </a:solidFill>
                  <a:latin typeface="Bernoru UltraExpanded"/>
                </a:rPr>
                <a:t>FALLS</a:t>
              </a:r>
            </a:p>
            <a:p>
              <a:pPr algn="ctr">
                <a:lnSpc>
                  <a:spcPts val="4799"/>
                </a:lnSpc>
              </a:pPr>
              <a:r>
                <a:rPr lang="en-US" sz="3999" dirty="0">
                  <a:solidFill>
                    <a:srgbClr val="FDFCF5"/>
                  </a:solidFill>
                  <a:latin typeface="Bernoru UltraExpanded"/>
                </a:rPr>
                <a:t>SHORT</a:t>
              </a:r>
            </a:p>
          </p:txBody>
        </p:sp>
      </p:grpSp>
      <p:sp>
        <p:nvSpPr>
          <p:cNvPr id="15" name="Freeform 15"/>
          <p:cNvSpPr/>
          <p:nvPr/>
        </p:nvSpPr>
        <p:spPr>
          <a:xfrm rot="897133">
            <a:off x="13693723" y="374092"/>
            <a:ext cx="3680244" cy="1239770"/>
          </a:xfrm>
          <a:custGeom>
            <a:avLst/>
            <a:gdLst/>
            <a:ahLst/>
            <a:cxnLst/>
            <a:rect l="l" t="t" r="r" b="b"/>
            <a:pathLst>
              <a:path w="3680244" h="1239770">
                <a:moveTo>
                  <a:pt x="0" y="0"/>
                </a:moveTo>
                <a:lnTo>
                  <a:pt x="3680244" y="0"/>
                </a:lnTo>
                <a:lnTo>
                  <a:pt x="3680244" y="1239770"/>
                </a:lnTo>
                <a:lnTo>
                  <a:pt x="0" y="1239770"/>
                </a:lnTo>
                <a:lnTo>
                  <a:pt x="0" y="0"/>
                </a:lnTo>
                <a:close/>
              </a:path>
            </a:pathLst>
          </a:custGeom>
          <a:blipFill>
            <a:blip r:embed="rId2">
              <a:extLst>
                <a:ext uri="{96DAC541-7B7A-43D3-8B79-37D633B846F1}">
                  <asvg:svgBlip xmlns:asvg="http://schemas.microsoft.com/office/drawing/2016/SVG/main" r:embed="rId3"/>
                </a:ext>
              </a:extLst>
            </a:blip>
            <a:stretch>
              <a:fillRect r="-44749"/>
            </a:stretch>
          </a:blipFill>
        </p:spPr>
        <p:txBody>
          <a:bodyPr/>
          <a:lstStyle/>
          <a:p>
            <a:endParaRPr lang="en-US"/>
          </a:p>
        </p:txBody>
      </p:sp>
      <p:sp>
        <p:nvSpPr>
          <p:cNvPr id="17" name="Freeform 17"/>
          <p:cNvSpPr/>
          <p:nvPr/>
        </p:nvSpPr>
        <p:spPr>
          <a:xfrm rot="15474760">
            <a:off x="347449" y="-1090283"/>
            <a:ext cx="1872013" cy="2723828"/>
          </a:xfrm>
          <a:custGeom>
            <a:avLst/>
            <a:gdLst/>
            <a:ahLst/>
            <a:cxnLst/>
            <a:rect l="l" t="t" r="r" b="b"/>
            <a:pathLst>
              <a:path w="1872013" h="2723828">
                <a:moveTo>
                  <a:pt x="0" y="0"/>
                </a:moveTo>
                <a:lnTo>
                  <a:pt x="1872013" y="0"/>
                </a:lnTo>
                <a:lnTo>
                  <a:pt x="1872013" y="2723828"/>
                </a:lnTo>
                <a:lnTo>
                  <a:pt x="0" y="2723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9" name="Freeform 19"/>
          <p:cNvSpPr/>
          <p:nvPr/>
        </p:nvSpPr>
        <p:spPr>
          <a:xfrm rot="309892">
            <a:off x="8090830" y="364907"/>
            <a:ext cx="2106338" cy="754509"/>
          </a:xfrm>
          <a:custGeom>
            <a:avLst/>
            <a:gdLst/>
            <a:ahLst/>
            <a:cxnLst/>
            <a:rect l="l" t="t" r="r" b="b"/>
            <a:pathLst>
              <a:path w="2106338" h="474883">
                <a:moveTo>
                  <a:pt x="0" y="0"/>
                </a:moveTo>
                <a:lnTo>
                  <a:pt x="2106338" y="0"/>
                </a:lnTo>
                <a:lnTo>
                  <a:pt x="2106338" y="474884"/>
                </a:lnTo>
                <a:lnTo>
                  <a:pt x="0" y="4748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0" name="Freeform 20"/>
          <p:cNvSpPr/>
          <p:nvPr/>
        </p:nvSpPr>
        <p:spPr>
          <a:xfrm rot="-9384775">
            <a:off x="16318073" y="3557925"/>
            <a:ext cx="1143405" cy="1258218"/>
          </a:xfrm>
          <a:custGeom>
            <a:avLst/>
            <a:gdLst/>
            <a:ahLst/>
            <a:cxnLst/>
            <a:rect l="l" t="t" r="r" b="b"/>
            <a:pathLst>
              <a:path w="1143405" h="1258218">
                <a:moveTo>
                  <a:pt x="0" y="0"/>
                </a:moveTo>
                <a:lnTo>
                  <a:pt x="1143405" y="0"/>
                </a:lnTo>
                <a:lnTo>
                  <a:pt x="1143405" y="1258218"/>
                </a:lnTo>
                <a:lnTo>
                  <a:pt x="0" y="1258218"/>
                </a:lnTo>
                <a:lnTo>
                  <a:pt x="0" y="0"/>
                </a:lnTo>
                <a:close/>
              </a:path>
            </a:pathLst>
          </a:custGeom>
          <a:blipFill>
            <a:blip r:embed="rId8"/>
            <a:stretch>
              <a:fillRect/>
            </a:stretch>
          </a:blipFill>
        </p:spPr>
        <p:txBody>
          <a:bodyPr/>
          <a:lstStyle/>
          <a:p>
            <a:endParaRPr lang="en-US"/>
          </a:p>
        </p:txBody>
      </p:sp>
      <p:sp>
        <p:nvSpPr>
          <p:cNvPr id="21" name="Freeform 21"/>
          <p:cNvSpPr/>
          <p:nvPr/>
        </p:nvSpPr>
        <p:spPr>
          <a:xfrm rot="11241737">
            <a:off x="232635" y="3149251"/>
            <a:ext cx="1498061" cy="1391324"/>
          </a:xfrm>
          <a:custGeom>
            <a:avLst/>
            <a:gdLst/>
            <a:ahLst/>
            <a:cxnLst/>
            <a:rect l="l" t="t" r="r" b="b"/>
            <a:pathLst>
              <a:path w="1498061" h="1391324">
                <a:moveTo>
                  <a:pt x="0" y="0"/>
                </a:moveTo>
                <a:lnTo>
                  <a:pt x="1498061" y="0"/>
                </a:lnTo>
                <a:lnTo>
                  <a:pt x="1498061" y="1391325"/>
                </a:lnTo>
                <a:lnTo>
                  <a:pt x="0" y="1391325"/>
                </a:lnTo>
                <a:lnTo>
                  <a:pt x="0" y="0"/>
                </a:lnTo>
                <a:close/>
              </a:path>
            </a:pathLst>
          </a:custGeom>
          <a:blipFill>
            <a:blip r:embed="rId9"/>
            <a:stretch>
              <a:fillRect/>
            </a:stretch>
          </a:blipFill>
        </p:spPr>
        <p:txBody>
          <a:bodyPr/>
          <a:lstStyle/>
          <a:p>
            <a:endParaRPr lang="en-US"/>
          </a:p>
        </p:txBody>
      </p:sp>
      <p:sp>
        <p:nvSpPr>
          <p:cNvPr id="23" name="TextBox 23"/>
          <p:cNvSpPr txBox="1"/>
          <p:nvPr/>
        </p:nvSpPr>
        <p:spPr>
          <a:xfrm>
            <a:off x="439248" y="6637635"/>
            <a:ext cx="5748791" cy="2275431"/>
          </a:xfrm>
          <a:prstGeom prst="rect">
            <a:avLst/>
          </a:prstGeom>
        </p:spPr>
        <p:txBody>
          <a:bodyPr wrap="square" lIns="0" tIns="0" rIns="0" bIns="0" rtlCol="0" anchor="t">
            <a:spAutoFit/>
          </a:bodyPr>
          <a:lstStyle/>
          <a:p>
            <a:pPr>
              <a:lnSpc>
                <a:spcPts val="3639"/>
              </a:lnSpc>
            </a:pPr>
            <a:r>
              <a:rPr lang="en-US" sz="2800" dirty="0" err="1">
                <a:solidFill>
                  <a:srgbClr val="FDFCF5"/>
                </a:solidFill>
                <a:latin typeface="Public Sans"/>
              </a:rPr>
              <a:t>EV_Tesla</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['Make']=='TESLA']</a:t>
            </a:r>
          </a:p>
          <a:p>
            <a:pPr>
              <a:lnSpc>
                <a:spcPts val="3639"/>
              </a:lnSpc>
            </a:pPr>
            <a:r>
              <a:rPr lang="en-US" sz="2800" dirty="0" err="1">
                <a:solidFill>
                  <a:srgbClr val="FDFCF5"/>
                </a:solidFill>
                <a:latin typeface="Public Sans"/>
              </a:rPr>
              <a:t>EV_Tesla</a:t>
            </a:r>
            <a:r>
              <a:rPr lang="en-US" sz="2800" dirty="0">
                <a:solidFill>
                  <a:srgbClr val="FDFCF5"/>
                </a:solidFill>
                <a:latin typeface="Public Sans"/>
              </a:rPr>
              <a:t>['Model'].</a:t>
            </a:r>
            <a:r>
              <a:rPr lang="en-US" sz="2800" dirty="0" err="1">
                <a:solidFill>
                  <a:srgbClr val="FDFCF5"/>
                </a:solidFill>
                <a:latin typeface="Public Sans"/>
              </a:rPr>
              <a:t>value_counts</a:t>
            </a:r>
            <a:r>
              <a:rPr lang="en-US" sz="2800" dirty="0">
                <a:solidFill>
                  <a:srgbClr val="FDFCF5"/>
                </a:solidFill>
                <a:latin typeface="Public Sans"/>
              </a:rPr>
              <a:t>()</a:t>
            </a:r>
          </a:p>
          <a:p>
            <a:pPr>
              <a:lnSpc>
                <a:spcPts val="3639"/>
              </a:lnSpc>
            </a:pPr>
            <a:endParaRPr lang="en-US" sz="2800" dirty="0">
              <a:solidFill>
                <a:srgbClr val="FDFCF5"/>
              </a:solidFill>
              <a:latin typeface="Public Sans"/>
            </a:endParaRPr>
          </a:p>
          <a:p>
            <a:pPr>
              <a:lnSpc>
                <a:spcPts val="3639"/>
              </a:lnSpc>
            </a:pPr>
            <a:endParaRPr lang="en-US" sz="2800" dirty="0">
              <a:solidFill>
                <a:srgbClr val="FDFCF5"/>
              </a:solidFill>
              <a:latin typeface="Public Sans"/>
            </a:endParaRPr>
          </a:p>
        </p:txBody>
      </p:sp>
      <p:pic>
        <p:nvPicPr>
          <p:cNvPr id="1032" name="Picture 8">
            <a:extLst>
              <a:ext uri="{FF2B5EF4-FFF2-40B4-BE49-F238E27FC236}">
                <a16:creationId xmlns:a16="http://schemas.microsoft.com/office/drawing/2014/main" id="{AC912514-0E46-434D-4436-A0847F1B913A}"/>
              </a:ext>
            </a:extLst>
          </p:cNvPr>
          <p:cNvPicPr>
            <a:picLocks noChangeAspect="1" noChangeArrowheads="1"/>
          </p:cNvPicPr>
          <p:nvPr/>
        </p:nvPicPr>
        <p:blipFill rotWithShape="1">
          <a:blip r:embed="rId10">
            <a:duotone>
              <a:schemeClr val="bg2">
                <a:shade val="45000"/>
                <a:satMod val="135000"/>
              </a:schemeClr>
              <a:prstClr val="white"/>
            </a:duotone>
            <a:extLst>
              <a:ext uri="{BEBA8EAE-BF5A-486C-A8C5-ECC9F3942E4B}">
                <a14:imgProps xmlns:a14="http://schemas.microsoft.com/office/drawing/2010/main">
                  <a14:imgLayer r:embed="rId11">
                    <a14:imgEffect>
                      <a14:colorTemperature colorTemp="7200"/>
                    </a14:imgEffect>
                  </a14:imgLayer>
                </a14:imgProps>
              </a:ext>
              <a:ext uri="{28A0092B-C50C-407E-A947-70E740481C1C}">
                <a14:useLocalDpi xmlns:a14="http://schemas.microsoft.com/office/drawing/2010/main" val="0"/>
              </a:ext>
            </a:extLst>
          </a:blip>
          <a:srcRect l="28948" t="11604" r="29792" b="33760"/>
          <a:stretch/>
        </p:blipFill>
        <p:spPr bwMode="auto">
          <a:xfrm>
            <a:off x="1368495" y="1079574"/>
            <a:ext cx="3875514" cy="342119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4171CA0A-BE71-F1C0-0B93-EA508C4474DC}"/>
              </a:ext>
            </a:extLst>
          </p:cNvPr>
          <p:cNvPicPr>
            <a:picLocks noChangeAspect="1"/>
          </p:cNvPicPr>
          <p:nvPr/>
        </p:nvPicPr>
        <p:blipFill>
          <a:blip r:embed="rId12"/>
          <a:stretch>
            <a:fillRect/>
          </a:stretch>
        </p:blipFill>
        <p:spPr>
          <a:xfrm>
            <a:off x="1184536" y="8149659"/>
            <a:ext cx="4264051" cy="1887069"/>
          </a:xfrm>
          <a:prstGeom prst="rect">
            <a:avLst/>
          </a:prstGeom>
        </p:spPr>
      </p:pic>
      <p:sp>
        <p:nvSpPr>
          <p:cNvPr id="28" name="TextBox 23">
            <a:extLst>
              <a:ext uri="{FF2B5EF4-FFF2-40B4-BE49-F238E27FC236}">
                <a16:creationId xmlns:a16="http://schemas.microsoft.com/office/drawing/2014/main" id="{2B48AC63-6E8B-844F-404B-3F4911B2DD21}"/>
              </a:ext>
            </a:extLst>
          </p:cNvPr>
          <p:cNvSpPr txBox="1"/>
          <p:nvPr/>
        </p:nvSpPr>
        <p:spPr>
          <a:xfrm>
            <a:off x="6476427" y="6537668"/>
            <a:ext cx="5712698" cy="1352101"/>
          </a:xfrm>
          <a:prstGeom prst="rect">
            <a:avLst/>
          </a:prstGeom>
        </p:spPr>
        <p:txBody>
          <a:bodyPr wrap="square" lIns="0" tIns="0" rIns="0" bIns="0" rtlCol="0" anchor="t">
            <a:spAutoFit/>
          </a:bodyPr>
          <a:lstStyle/>
          <a:p>
            <a:pPr>
              <a:lnSpc>
                <a:spcPts val="3639"/>
              </a:lnSpc>
            </a:pPr>
            <a:r>
              <a:rPr lang="en-US" sz="2800" dirty="0" err="1">
                <a:solidFill>
                  <a:srgbClr val="FDFCF5"/>
                </a:solidFill>
                <a:latin typeface="Public Sans"/>
              </a:rPr>
              <a:t>EV_Nissan</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['Make']=='NISSAN']</a:t>
            </a:r>
          </a:p>
          <a:p>
            <a:pPr>
              <a:lnSpc>
                <a:spcPts val="3639"/>
              </a:lnSpc>
            </a:pPr>
            <a:r>
              <a:rPr lang="en-US" sz="2800" dirty="0" err="1">
                <a:solidFill>
                  <a:srgbClr val="FDFCF5"/>
                </a:solidFill>
                <a:latin typeface="Public Sans"/>
              </a:rPr>
              <a:t>EV_Nissan</a:t>
            </a:r>
            <a:r>
              <a:rPr lang="en-US" sz="2800" dirty="0">
                <a:solidFill>
                  <a:srgbClr val="FDFCF5"/>
                </a:solidFill>
                <a:latin typeface="Public Sans"/>
              </a:rPr>
              <a:t>['Model'].</a:t>
            </a:r>
            <a:r>
              <a:rPr lang="en-US" sz="2800" dirty="0" err="1">
                <a:solidFill>
                  <a:srgbClr val="FDFCF5"/>
                </a:solidFill>
                <a:latin typeface="Public Sans"/>
              </a:rPr>
              <a:t>value_counts</a:t>
            </a:r>
            <a:r>
              <a:rPr lang="en-US" sz="2800" dirty="0">
                <a:solidFill>
                  <a:srgbClr val="FDFCF5"/>
                </a:solidFill>
                <a:latin typeface="Public Sans"/>
              </a:rPr>
              <a:t>()</a:t>
            </a:r>
          </a:p>
        </p:txBody>
      </p:sp>
      <p:sp>
        <p:nvSpPr>
          <p:cNvPr id="31" name="TextBox 23">
            <a:extLst>
              <a:ext uri="{FF2B5EF4-FFF2-40B4-BE49-F238E27FC236}">
                <a16:creationId xmlns:a16="http://schemas.microsoft.com/office/drawing/2014/main" id="{679271F8-49D9-429F-0CF5-CF58B6AC9682}"/>
              </a:ext>
            </a:extLst>
          </p:cNvPr>
          <p:cNvSpPr txBox="1"/>
          <p:nvPr/>
        </p:nvSpPr>
        <p:spPr>
          <a:xfrm>
            <a:off x="12830385" y="6537667"/>
            <a:ext cx="5359826" cy="1352101"/>
          </a:xfrm>
          <a:prstGeom prst="rect">
            <a:avLst/>
          </a:prstGeom>
        </p:spPr>
        <p:txBody>
          <a:bodyPr wrap="square" lIns="0" tIns="0" rIns="0" bIns="0" rtlCol="0" anchor="t">
            <a:spAutoFit/>
          </a:bodyPr>
          <a:lstStyle/>
          <a:p>
            <a:pPr>
              <a:lnSpc>
                <a:spcPts val="3639"/>
              </a:lnSpc>
            </a:pPr>
            <a:r>
              <a:rPr lang="en-US" sz="2800" dirty="0" err="1">
                <a:solidFill>
                  <a:srgbClr val="FDFCF5"/>
                </a:solidFill>
                <a:latin typeface="Public Sans"/>
              </a:rPr>
              <a:t>EV_Kia</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a:t>
            </a:r>
            <a:r>
              <a:rPr lang="en-US" sz="2800" dirty="0" err="1">
                <a:solidFill>
                  <a:srgbClr val="FDFCF5"/>
                </a:solidFill>
                <a:latin typeface="Public Sans"/>
              </a:rPr>
              <a:t>EV_df</a:t>
            </a:r>
            <a:r>
              <a:rPr lang="en-US" sz="2800" dirty="0">
                <a:solidFill>
                  <a:srgbClr val="FDFCF5"/>
                </a:solidFill>
                <a:latin typeface="Public Sans"/>
              </a:rPr>
              <a:t>['Make']=='KIA']</a:t>
            </a:r>
          </a:p>
          <a:p>
            <a:pPr>
              <a:lnSpc>
                <a:spcPts val="3639"/>
              </a:lnSpc>
            </a:pPr>
            <a:r>
              <a:rPr lang="en-US" sz="2800" dirty="0" err="1">
                <a:solidFill>
                  <a:srgbClr val="FDFCF5"/>
                </a:solidFill>
                <a:latin typeface="Public Sans"/>
              </a:rPr>
              <a:t>EV_Kia</a:t>
            </a:r>
            <a:r>
              <a:rPr lang="en-US" sz="2800" dirty="0">
                <a:solidFill>
                  <a:srgbClr val="FDFCF5"/>
                </a:solidFill>
                <a:latin typeface="Public Sans"/>
              </a:rPr>
              <a:t>['Model'].</a:t>
            </a:r>
            <a:r>
              <a:rPr lang="en-US" sz="2800" dirty="0" err="1">
                <a:solidFill>
                  <a:srgbClr val="FDFCF5"/>
                </a:solidFill>
                <a:latin typeface="Public Sans"/>
              </a:rPr>
              <a:t>value_counts</a:t>
            </a:r>
            <a:r>
              <a:rPr lang="en-US" sz="2800" dirty="0">
                <a:solidFill>
                  <a:srgbClr val="FDFCF5"/>
                </a:solidFill>
                <a:latin typeface="Public Sans"/>
              </a:rPr>
              <a:t>()</a:t>
            </a:r>
          </a:p>
        </p:txBody>
      </p:sp>
      <p:pic>
        <p:nvPicPr>
          <p:cNvPr id="33" name="Picture 32">
            <a:extLst>
              <a:ext uri="{FF2B5EF4-FFF2-40B4-BE49-F238E27FC236}">
                <a16:creationId xmlns:a16="http://schemas.microsoft.com/office/drawing/2014/main" id="{2FBAA0CF-EE1C-55C5-110C-70D413E11383}"/>
              </a:ext>
            </a:extLst>
          </p:cNvPr>
          <p:cNvPicPr>
            <a:picLocks noChangeAspect="1"/>
          </p:cNvPicPr>
          <p:nvPr/>
        </p:nvPicPr>
        <p:blipFill>
          <a:blip r:embed="rId13"/>
          <a:stretch>
            <a:fillRect/>
          </a:stretch>
        </p:blipFill>
        <p:spPr>
          <a:xfrm>
            <a:off x="12818149" y="8316749"/>
            <a:ext cx="4653453" cy="1551151"/>
          </a:xfrm>
          <a:prstGeom prst="rect">
            <a:avLst/>
          </a:prstGeom>
        </p:spPr>
      </p:pic>
      <p:pic>
        <p:nvPicPr>
          <p:cNvPr id="1034" name="Picture 10" descr="Nissan Logo PNG Transparent &amp; SVG Vector - Freebie Supply">
            <a:extLst>
              <a:ext uri="{FF2B5EF4-FFF2-40B4-BE49-F238E27FC236}">
                <a16:creationId xmlns:a16="http://schemas.microsoft.com/office/drawing/2014/main" id="{F41518D1-2A76-D899-ACCF-CBEAB467D5D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51316" y="1421559"/>
            <a:ext cx="3302279" cy="282753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Kia Logo - Photos - Kia America Newsroom">
            <a:extLst>
              <a:ext uri="{FF2B5EF4-FFF2-40B4-BE49-F238E27FC236}">
                <a16:creationId xmlns:a16="http://schemas.microsoft.com/office/drawing/2014/main" id="{2011B268-AFD7-F986-2E23-5E6E23582B97}"/>
              </a:ext>
            </a:extLst>
          </p:cNvPr>
          <p:cNvPicPr>
            <a:picLocks noChangeAspect="1" noChangeArrowheads="1"/>
          </p:cNvPicPr>
          <p:nvPr/>
        </p:nvPicPr>
        <p:blipFill>
          <a:blip r:embed="rId15">
            <a:duotone>
              <a:schemeClr val="bg2">
                <a:shade val="45000"/>
                <a:satMod val="135000"/>
              </a:schemeClr>
              <a:prstClr val="white"/>
            </a:duotone>
            <a:extLst>
              <a:ext uri="{BEBA8EAE-BF5A-486C-A8C5-ECC9F3942E4B}">
                <a14:imgProps xmlns:a14="http://schemas.microsoft.com/office/drawing/2010/main">
                  <a14:imgLayer r:embed="rId16">
                    <a14:imgEffect>
                      <a14:backgroundRemoval t="9677" b="89718" l="9111" r="90444">
                        <a14:foregroundMark x1="13185" y1="36492" x2="13630" y2="61089"/>
                        <a14:foregroundMark x1="9185" y1="41935" x2="9333" y2="47581"/>
                        <a14:foregroundMark x1="90222" y1="28024" x2="90444" y2="32863"/>
                        <a14:backgroundMark x1="22963" y1="23992" x2="25926" y2="24194"/>
                        <a14:backgroundMark x1="25926" y1="24194" x2="34889" y2="21371"/>
                        <a14:backgroundMark x1="34889" y1="21371" x2="36074" y2="18952"/>
                      </a14:backgroundRemoval>
                    </a14:imgEffect>
                  </a14:imgLayer>
                </a14:imgProps>
              </a:ext>
              <a:ext uri="{28A0092B-C50C-407E-A947-70E740481C1C}">
                <a14:useLocalDpi xmlns:a14="http://schemas.microsoft.com/office/drawing/2010/main" val="0"/>
              </a:ext>
            </a:extLst>
          </a:blip>
          <a:srcRect/>
          <a:stretch>
            <a:fillRect/>
          </a:stretch>
        </p:blipFill>
        <p:spPr bwMode="auto">
          <a:xfrm>
            <a:off x="12124944" y="1746025"/>
            <a:ext cx="5712699" cy="209888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048D1D0-5B6E-424B-D2A0-D1F2E6B91B1B}"/>
              </a:ext>
            </a:extLst>
          </p:cNvPr>
          <p:cNvPicPr>
            <a:picLocks noChangeAspect="1"/>
          </p:cNvPicPr>
          <p:nvPr/>
        </p:nvPicPr>
        <p:blipFill>
          <a:blip r:embed="rId17"/>
          <a:stretch>
            <a:fillRect/>
          </a:stretch>
        </p:blipFill>
        <p:spPr>
          <a:xfrm>
            <a:off x="6188039" y="8672011"/>
            <a:ext cx="6109433" cy="119588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3AF81F4-1CAB-60BD-38DE-FFDD70D771E8}"/>
              </a:ext>
            </a:extLst>
          </p:cNvPr>
          <p:cNvSpPr/>
          <p:nvPr/>
        </p:nvSpPr>
        <p:spPr>
          <a:xfrm>
            <a:off x="0" y="23923"/>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sp>
        <p:nvSpPr>
          <p:cNvPr id="3" name="Freeform 8">
            <a:extLst>
              <a:ext uri="{FF2B5EF4-FFF2-40B4-BE49-F238E27FC236}">
                <a16:creationId xmlns:a16="http://schemas.microsoft.com/office/drawing/2014/main" id="{D725C752-605A-50CF-A77B-E028EC5D6FCD}"/>
              </a:ext>
            </a:extLst>
          </p:cNvPr>
          <p:cNvSpPr/>
          <p:nvPr/>
        </p:nvSpPr>
        <p:spPr>
          <a:xfrm rot="325095">
            <a:off x="13587505" y="-239752"/>
            <a:ext cx="5583927" cy="3618706"/>
          </a:xfrm>
          <a:custGeom>
            <a:avLst/>
            <a:gdLst/>
            <a:ahLst/>
            <a:cxnLst/>
            <a:rect l="l" t="t" r="r" b="b"/>
            <a:pathLst>
              <a:path w="4152973" h="2484862">
                <a:moveTo>
                  <a:pt x="0" y="0"/>
                </a:moveTo>
                <a:lnTo>
                  <a:pt x="4152972" y="0"/>
                </a:lnTo>
                <a:lnTo>
                  <a:pt x="4152972" y="2484862"/>
                </a:lnTo>
                <a:lnTo>
                  <a:pt x="0" y="2484862"/>
                </a:lnTo>
                <a:lnTo>
                  <a:pt x="0" y="0"/>
                </a:lnTo>
                <a:close/>
              </a:path>
            </a:pathLst>
          </a:custGeom>
          <a:blipFill>
            <a:blip r:embed="rId3"/>
            <a:stretch>
              <a:fillRect/>
            </a:stretch>
          </a:blipFill>
        </p:spPr>
        <p:txBody>
          <a:bodyPr/>
          <a:lstStyle/>
          <a:p>
            <a:endParaRPr lang="en-US"/>
          </a:p>
        </p:txBody>
      </p:sp>
      <p:sp>
        <p:nvSpPr>
          <p:cNvPr id="4" name="Freeform 8">
            <a:extLst>
              <a:ext uri="{FF2B5EF4-FFF2-40B4-BE49-F238E27FC236}">
                <a16:creationId xmlns:a16="http://schemas.microsoft.com/office/drawing/2014/main" id="{FBFA83DA-F82E-F779-E6E5-B0A29CF2F117}"/>
              </a:ext>
            </a:extLst>
          </p:cNvPr>
          <p:cNvSpPr/>
          <p:nvPr/>
        </p:nvSpPr>
        <p:spPr>
          <a:xfrm rot="4975749" flipV="1">
            <a:off x="-773852" y="7375146"/>
            <a:ext cx="5271144" cy="5161588"/>
          </a:xfrm>
          <a:custGeom>
            <a:avLst/>
            <a:gdLst/>
            <a:ahLst/>
            <a:cxnLst/>
            <a:rect l="l" t="t" r="r" b="b"/>
            <a:pathLst>
              <a:path w="4152973" h="2484862">
                <a:moveTo>
                  <a:pt x="0" y="0"/>
                </a:moveTo>
                <a:lnTo>
                  <a:pt x="4152972" y="0"/>
                </a:lnTo>
                <a:lnTo>
                  <a:pt x="4152972" y="2484862"/>
                </a:lnTo>
                <a:lnTo>
                  <a:pt x="0" y="2484862"/>
                </a:lnTo>
                <a:lnTo>
                  <a:pt x="0" y="0"/>
                </a:lnTo>
                <a:close/>
              </a:path>
            </a:pathLst>
          </a:custGeom>
          <a:blipFill>
            <a:blip r:embed="rId3"/>
            <a:stretch>
              <a:fillRect/>
            </a:stretch>
          </a:blipFill>
        </p:spPr>
        <p:txBody>
          <a:bodyPr/>
          <a:lstStyle/>
          <a:p>
            <a:endParaRPr lang="en-US"/>
          </a:p>
        </p:txBody>
      </p:sp>
      <p:sp>
        <p:nvSpPr>
          <p:cNvPr id="5" name="TextBox 23">
            <a:extLst>
              <a:ext uri="{FF2B5EF4-FFF2-40B4-BE49-F238E27FC236}">
                <a16:creationId xmlns:a16="http://schemas.microsoft.com/office/drawing/2014/main" id="{D9F6013F-7F35-FD35-81A2-9E08A5502FB9}"/>
              </a:ext>
            </a:extLst>
          </p:cNvPr>
          <p:cNvSpPr txBox="1"/>
          <p:nvPr/>
        </p:nvSpPr>
        <p:spPr>
          <a:xfrm>
            <a:off x="8020361" y="730756"/>
            <a:ext cx="4056561" cy="461665"/>
          </a:xfrm>
          <a:prstGeom prst="rect">
            <a:avLst/>
          </a:prstGeom>
        </p:spPr>
        <p:txBody>
          <a:bodyPr wrap="square" lIns="0" tIns="0" rIns="0" bIns="0" rtlCol="0" anchor="t">
            <a:spAutoFit/>
          </a:bodyPr>
          <a:lstStyle/>
          <a:p>
            <a:pPr marL="0" lvl="0" indent="0" algn="ctr">
              <a:lnSpc>
                <a:spcPts val="3599"/>
              </a:lnSpc>
              <a:spcBef>
                <a:spcPct val="0"/>
              </a:spcBef>
            </a:pPr>
            <a:r>
              <a:rPr lang="en-US" sz="4400" dirty="0">
                <a:latin typeface="Bernoru UltraExpanded"/>
              </a:rPr>
              <a:t>LINEAR</a:t>
            </a:r>
            <a:endParaRPr lang="en-US" sz="3600" dirty="0">
              <a:latin typeface="Bernoru UltraExpanded"/>
            </a:endParaRPr>
          </a:p>
        </p:txBody>
      </p:sp>
      <p:sp>
        <p:nvSpPr>
          <p:cNvPr id="6" name="TextBox 26">
            <a:extLst>
              <a:ext uri="{FF2B5EF4-FFF2-40B4-BE49-F238E27FC236}">
                <a16:creationId xmlns:a16="http://schemas.microsoft.com/office/drawing/2014/main" id="{002D8175-9108-5994-CD20-3AC5C7CB2C02}"/>
              </a:ext>
            </a:extLst>
          </p:cNvPr>
          <p:cNvSpPr txBox="1"/>
          <p:nvPr/>
        </p:nvSpPr>
        <p:spPr>
          <a:xfrm>
            <a:off x="6748197" y="1436116"/>
            <a:ext cx="6824121" cy="609590"/>
          </a:xfrm>
          <a:prstGeom prst="rect">
            <a:avLst/>
          </a:prstGeom>
        </p:spPr>
        <p:txBody>
          <a:bodyPr wrap="square" lIns="0" tIns="0" rIns="0" bIns="0" rtlCol="0" anchor="t">
            <a:spAutoFit/>
          </a:bodyPr>
          <a:lstStyle/>
          <a:p>
            <a:pPr marL="0" lvl="0" indent="0" algn="ctr">
              <a:lnSpc>
                <a:spcPts val="4479"/>
              </a:lnSpc>
            </a:pPr>
            <a:r>
              <a:rPr lang="en-US" sz="6000" dirty="0">
                <a:latin typeface="Public Sans Bold"/>
              </a:rPr>
              <a:t>REGRESSION</a:t>
            </a:r>
            <a:endParaRPr lang="en-US" sz="4800" dirty="0">
              <a:latin typeface="Public Sans Bold"/>
            </a:endParaRPr>
          </a:p>
        </p:txBody>
      </p:sp>
      <p:pic>
        <p:nvPicPr>
          <p:cNvPr id="7" name="Picture 6">
            <a:extLst>
              <a:ext uri="{FF2B5EF4-FFF2-40B4-BE49-F238E27FC236}">
                <a16:creationId xmlns:a16="http://schemas.microsoft.com/office/drawing/2014/main" id="{51A02B50-4376-7F51-E55F-AA6E6750D2D6}"/>
              </a:ext>
            </a:extLst>
          </p:cNvPr>
          <p:cNvPicPr>
            <a:picLocks noChangeAspect="1"/>
          </p:cNvPicPr>
          <p:nvPr/>
        </p:nvPicPr>
        <p:blipFill>
          <a:blip r:embed="rId4"/>
          <a:stretch>
            <a:fillRect/>
          </a:stretch>
        </p:blipFill>
        <p:spPr>
          <a:xfrm>
            <a:off x="10972800" y="4736526"/>
            <a:ext cx="10976272" cy="6502974"/>
          </a:xfrm>
          <a:prstGeom prst="rect">
            <a:avLst/>
          </a:prstGeom>
        </p:spPr>
      </p:pic>
      <p:pic>
        <p:nvPicPr>
          <p:cNvPr id="8" name="Picture 7">
            <a:extLst>
              <a:ext uri="{FF2B5EF4-FFF2-40B4-BE49-F238E27FC236}">
                <a16:creationId xmlns:a16="http://schemas.microsoft.com/office/drawing/2014/main" id="{95B093DF-08C9-0474-CBD1-ACCA08DE61B9}"/>
              </a:ext>
            </a:extLst>
          </p:cNvPr>
          <p:cNvPicPr>
            <a:picLocks noChangeAspect="1"/>
          </p:cNvPicPr>
          <p:nvPr/>
        </p:nvPicPr>
        <p:blipFill>
          <a:blip r:embed="rId5"/>
          <a:stretch>
            <a:fillRect/>
          </a:stretch>
        </p:blipFill>
        <p:spPr>
          <a:xfrm>
            <a:off x="261341" y="215487"/>
            <a:ext cx="6630043" cy="4676362"/>
          </a:xfrm>
          <a:prstGeom prst="rect">
            <a:avLst/>
          </a:prstGeom>
        </p:spPr>
      </p:pic>
      <p:pic>
        <p:nvPicPr>
          <p:cNvPr id="9" name="Picture 8">
            <a:extLst>
              <a:ext uri="{FF2B5EF4-FFF2-40B4-BE49-F238E27FC236}">
                <a16:creationId xmlns:a16="http://schemas.microsoft.com/office/drawing/2014/main" id="{DE0F1AD5-977D-E9B0-025F-34CAC8432F8F}"/>
              </a:ext>
            </a:extLst>
          </p:cNvPr>
          <p:cNvPicPr>
            <a:picLocks noChangeAspect="1"/>
          </p:cNvPicPr>
          <p:nvPr/>
        </p:nvPicPr>
        <p:blipFill>
          <a:blip r:embed="rId6"/>
          <a:stretch>
            <a:fillRect/>
          </a:stretch>
        </p:blipFill>
        <p:spPr>
          <a:xfrm>
            <a:off x="3657600" y="5089144"/>
            <a:ext cx="6814898" cy="4867784"/>
          </a:xfrm>
          <a:prstGeom prst="rect">
            <a:avLst/>
          </a:prstGeom>
        </p:spPr>
      </p:pic>
      <p:sp>
        <p:nvSpPr>
          <p:cNvPr id="10" name="TextBox 26">
            <a:extLst>
              <a:ext uri="{FF2B5EF4-FFF2-40B4-BE49-F238E27FC236}">
                <a16:creationId xmlns:a16="http://schemas.microsoft.com/office/drawing/2014/main" id="{C5E74E8A-8860-213E-4462-2645377D1817}"/>
              </a:ext>
            </a:extLst>
          </p:cNvPr>
          <p:cNvSpPr txBox="1"/>
          <p:nvPr/>
        </p:nvSpPr>
        <p:spPr>
          <a:xfrm>
            <a:off x="9913033" y="2793045"/>
            <a:ext cx="6469967" cy="1154162"/>
          </a:xfrm>
          <a:prstGeom prst="rect">
            <a:avLst/>
          </a:prstGeom>
        </p:spPr>
        <p:txBody>
          <a:bodyPr wrap="square" lIns="0" tIns="0" rIns="0" bIns="0" rtlCol="0" anchor="t">
            <a:spAutoFit/>
          </a:bodyPr>
          <a:lstStyle/>
          <a:p>
            <a:pPr marL="0" lvl="0" indent="0" algn="ctr">
              <a:lnSpc>
                <a:spcPts val="4479"/>
              </a:lnSpc>
            </a:pPr>
            <a:r>
              <a:rPr lang="en-US" sz="4800" dirty="0">
                <a:solidFill>
                  <a:srgbClr val="0070C0"/>
                </a:solidFill>
                <a:latin typeface="Public Sans Bold"/>
              </a:rPr>
              <a:t>y = </a:t>
            </a:r>
            <a:r>
              <a:rPr lang="en-US" sz="4000" dirty="0">
                <a:solidFill>
                  <a:srgbClr val="0070C0"/>
                </a:solidFill>
                <a:latin typeface="Public Sans Bold"/>
              </a:rPr>
              <a:t>842</a:t>
            </a:r>
            <a:r>
              <a:rPr lang="en-US" sz="4000" baseline="0" dirty="0">
                <a:solidFill>
                  <a:srgbClr val="0070C0"/>
                </a:solidFill>
              </a:rPr>
              <a:t>x – 1,656,566</a:t>
            </a:r>
          </a:p>
          <a:p>
            <a:pPr marL="0" lvl="0" indent="0" algn="ctr">
              <a:lnSpc>
                <a:spcPts val="4479"/>
              </a:lnSpc>
            </a:pPr>
            <a:r>
              <a:rPr lang="en-US" sz="4000" dirty="0">
                <a:solidFill>
                  <a:srgbClr val="0070C0"/>
                </a:solidFill>
                <a:latin typeface="Public Sans Bold"/>
              </a:rPr>
              <a:t>R-squared= </a:t>
            </a:r>
            <a:r>
              <a:rPr lang="en-US" sz="4000" baseline="0" dirty="0">
                <a:solidFill>
                  <a:srgbClr val="0070C0"/>
                </a:solidFill>
              </a:rPr>
              <a:t>0.852</a:t>
            </a:r>
            <a:endParaRPr lang="en-US" sz="4000" b="1" dirty="0">
              <a:solidFill>
                <a:srgbClr val="0070C0"/>
              </a:solidFill>
              <a:latin typeface="Public Sans Bold"/>
            </a:endParaRPr>
          </a:p>
        </p:txBody>
      </p:sp>
    </p:spTree>
    <p:extLst>
      <p:ext uri="{BB962C8B-B14F-4D97-AF65-F5344CB8AC3E}">
        <p14:creationId xmlns:p14="http://schemas.microsoft.com/office/powerpoint/2010/main" val="3143693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a:extLst>
              <a:ext uri="{FF2B5EF4-FFF2-40B4-BE49-F238E27FC236}">
                <a16:creationId xmlns:a16="http://schemas.microsoft.com/office/drawing/2014/main" id="{93AF81F4-1CAB-60BD-38DE-FFDD70D771E8}"/>
              </a:ext>
            </a:extLst>
          </p:cNvPr>
          <p:cNvSpPr/>
          <p:nvPr/>
        </p:nvSpPr>
        <p:spPr>
          <a:xfrm>
            <a:off x="-228600" y="62024"/>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sp>
        <p:nvSpPr>
          <p:cNvPr id="3" name="Freeform 8">
            <a:extLst>
              <a:ext uri="{FF2B5EF4-FFF2-40B4-BE49-F238E27FC236}">
                <a16:creationId xmlns:a16="http://schemas.microsoft.com/office/drawing/2014/main" id="{D725C752-605A-50CF-A77B-E028EC5D6FCD}"/>
              </a:ext>
            </a:extLst>
          </p:cNvPr>
          <p:cNvSpPr/>
          <p:nvPr/>
        </p:nvSpPr>
        <p:spPr>
          <a:xfrm rot="5589471">
            <a:off x="13798843" y="7794372"/>
            <a:ext cx="5583927" cy="3618706"/>
          </a:xfrm>
          <a:custGeom>
            <a:avLst/>
            <a:gdLst/>
            <a:ahLst/>
            <a:cxnLst/>
            <a:rect l="l" t="t" r="r" b="b"/>
            <a:pathLst>
              <a:path w="4152973" h="2484862">
                <a:moveTo>
                  <a:pt x="0" y="0"/>
                </a:moveTo>
                <a:lnTo>
                  <a:pt x="4152972" y="0"/>
                </a:lnTo>
                <a:lnTo>
                  <a:pt x="4152972" y="2484862"/>
                </a:lnTo>
                <a:lnTo>
                  <a:pt x="0" y="2484862"/>
                </a:lnTo>
                <a:lnTo>
                  <a:pt x="0" y="0"/>
                </a:lnTo>
                <a:close/>
              </a:path>
            </a:pathLst>
          </a:custGeom>
          <a:blipFill>
            <a:blip r:embed="rId3"/>
            <a:stretch>
              <a:fillRect/>
            </a:stretch>
          </a:blipFill>
        </p:spPr>
        <p:txBody>
          <a:bodyPr/>
          <a:lstStyle/>
          <a:p>
            <a:endParaRPr lang="en-US"/>
          </a:p>
        </p:txBody>
      </p:sp>
      <p:sp>
        <p:nvSpPr>
          <p:cNvPr id="4" name="Freeform 8">
            <a:extLst>
              <a:ext uri="{FF2B5EF4-FFF2-40B4-BE49-F238E27FC236}">
                <a16:creationId xmlns:a16="http://schemas.microsoft.com/office/drawing/2014/main" id="{FBFA83DA-F82E-F779-E6E5-B0A29CF2F117}"/>
              </a:ext>
            </a:extLst>
          </p:cNvPr>
          <p:cNvSpPr/>
          <p:nvPr/>
        </p:nvSpPr>
        <p:spPr>
          <a:xfrm rot="10240125" flipV="1">
            <a:off x="-1445222" y="-349251"/>
            <a:ext cx="5271144" cy="5161588"/>
          </a:xfrm>
          <a:custGeom>
            <a:avLst/>
            <a:gdLst/>
            <a:ahLst/>
            <a:cxnLst/>
            <a:rect l="l" t="t" r="r" b="b"/>
            <a:pathLst>
              <a:path w="4152973" h="2484862">
                <a:moveTo>
                  <a:pt x="0" y="0"/>
                </a:moveTo>
                <a:lnTo>
                  <a:pt x="4152972" y="0"/>
                </a:lnTo>
                <a:lnTo>
                  <a:pt x="4152972" y="2484862"/>
                </a:lnTo>
                <a:lnTo>
                  <a:pt x="0" y="2484862"/>
                </a:lnTo>
                <a:lnTo>
                  <a:pt x="0" y="0"/>
                </a:lnTo>
                <a:close/>
              </a:path>
            </a:pathLst>
          </a:custGeom>
          <a:blipFill>
            <a:blip r:embed="rId3"/>
            <a:stretch>
              <a:fillRect/>
            </a:stretch>
          </a:blipFill>
        </p:spPr>
        <p:txBody>
          <a:bodyPr/>
          <a:lstStyle/>
          <a:p>
            <a:endParaRPr lang="en-US"/>
          </a:p>
        </p:txBody>
      </p:sp>
      <p:sp>
        <p:nvSpPr>
          <p:cNvPr id="5" name="TextBox 23">
            <a:extLst>
              <a:ext uri="{FF2B5EF4-FFF2-40B4-BE49-F238E27FC236}">
                <a16:creationId xmlns:a16="http://schemas.microsoft.com/office/drawing/2014/main" id="{D9F6013F-7F35-FD35-81A2-9E08A5502FB9}"/>
              </a:ext>
            </a:extLst>
          </p:cNvPr>
          <p:cNvSpPr txBox="1"/>
          <p:nvPr/>
        </p:nvSpPr>
        <p:spPr>
          <a:xfrm>
            <a:off x="6440707" y="605761"/>
            <a:ext cx="4056561" cy="461665"/>
          </a:xfrm>
          <a:prstGeom prst="rect">
            <a:avLst/>
          </a:prstGeom>
        </p:spPr>
        <p:txBody>
          <a:bodyPr wrap="square" lIns="0" tIns="0" rIns="0" bIns="0" rtlCol="0" anchor="t">
            <a:spAutoFit/>
          </a:bodyPr>
          <a:lstStyle/>
          <a:p>
            <a:pPr marL="0" lvl="0" indent="0" algn="ctr">
              <a:lnSpc>
                <a:spcPts val="3599"/>
              </a:lnSpc>
              <a:spcBef>
                <a:spcPct val="0"/>
              </a:spcBef>
            </a:pPr>
            <a:r>
              <a:rPr lang="en-US" sz="4400" dirty="0">
                <a:latin typeface="Bernoru UltraExpanded"/>
              </a:rPr>
              <a:t>MULTI</a:t>
            </a:r>
            <a:endParaRPr lang="en-US" sz="3600" dirty="0">
              <a:latin typeface="Bernoru UltraExpanded"/>
            </a:endParaRPr>
          </a:p>
        </p:txBody>
      </p:sp>
      <p:sp>
        <p:nvSpPr>
          <p:cNvPr id="6" name="TextBox 26">
            <a:extLst>
              <a:ext uri="{FF2B5EF4-FFF2-40B4-BE49-F238E27FC236}">
                <a16:creationId xmlns:a16="http://schemas.microsoft.com/office/drawing/2014/main" id="{002D8175-9108-5994-CD20-3AC5C7CB2C02}"/>
              </a:ext>
            </a:extLst>
          </p:cNvPr>
          <p:cNvSpPr txBox="1"/>
          <p:nvPr/>
        </p:nvSpPr>
        <p:spPr>
          <a:xfrm>
            <a:off x="5168543" y="1311121"/>
            <a:ext cx="6824121" cy="609590"/>
          </a:xfrm>
          <a:prstGeom prst="rect">
            <a:avLst/>
          </a:prstGeom>
        </p:spPr>
        <p:txBody>
          <a:bodyPr wrap="square" lIns="0" tIns="0" rIns="0" bIns="0" rtlCol="0" anchor="t">
            <a:spAutoFit/>
          </a:bodyPr>
          <a:lstStyle/>
          <a:p>
            <a:pPr marL="0" lvl="0" indent="0" algn="ctr">
              <a:lnSpc>
                <a:spcPts val="4479"/>
              </a:lnSpc>
            </a:pPr>
            <a:r>
              <a:rPr lang="en-US" sz="6000" dirty="0">
                <a:latin typeface="Public Sans Bold"/>
              </a:rPr>
              <a:t>REGRESSION</a:t>
            </a:r>
            <a:endParaRPr lang="en-US" sz="4800" dirty="0">
              <a:latin typeface="Public Sans Bold"/>
            </a:endParaRPr>
          </a:p>
        </p:txBody>
      </p:sp>
      <p:pic>
        <p:nvPicPr>
          <p:cNvPr id="11" name="Picture 10">
            <a:extLst>
              <a:ext uri="{FF2B5EF4-FFF2-40B4-BE49-F238E27FC236}">
                <a16:creationId xmlns:a16="http://schemas.microsoft.com/office/drawing/2014/main" id="{99E71CBF-6A45-A4FC-19AE-AB4F52FED45C}"/>
              </a:ext>
            </a:extLst>
          </p:cNvPr>
          <p:cNvPicPr>
            <a:picLocks noChangeAspect="1"/>
          </p:cNvPicPr>
          <p:nvPr/>
        </p:nvPicPr>
        <p:blipFill>
          <a:blip r:embed="rId4"/>
          <a:stretch>
            <a:fillRect/>
          </a:stretch>
        </p:blipFill>
        <p:spPr>
          <a:xfrm>
            <a:off x="2384942" y="2725173"/>
            <a:ext cx="5727700" cy="5473700"/>
          </a:xfrm>
          <a:prstGeom prst="rect">
            <a:avLst/>
          </a:prstGeom>
        </p:spPr>
      </p:pic>
      <p:pic>
        <p:nvPicPr>
          <p:cNvPr id="12" name="Picture 11">
            <a:extLst>
              <a:ext uri="{FF2B5EF4-FFF2-40B4-BE49-F238E27FC236}">
                <a16:creationId xmlns:a16="http://schemas.microsoft.com/office/drawing/2014/main" id="{AA6CD136-7D9F-5E28-9822-C6AD8AEEA9A3}"/>
              </a:ext>
            </a:extLst>
          </p:cNvPr>
          <p:cNvPicPr>
            <a:picLocks noChangeAspect="1"/>
          </p:cNvPicPr>
          <p:nvPr/>
        </p:nvPicPr>
        <p:blipFill>
          <a:blip r:embed="rId5"/>
          <a:stretch>
            <a:fillRect/>
          </a:stretch>
        </p:blipFill>
        <p:spPr>
          <a:xfrm>
            <a:off x="9144000" y="2929560"/>
            <a:ext cx="7263364" cy="4551927"/>
          </a:xfrm>
          <a:prstGeom prst="rect">
            <a:avLst/>
          </a:prstGeom>
        </p:spPr>
      </p:pic>
    </p:spTree>
    <p:extLst>
      <p:ext uri="{BB962C8B-B14F-4D97-AF65-F5344CB8AC3E}">
        <p14:creationId xmlns:p14="http://schemas.microsoft.com/office/powerpoint/2010/main" val="1141295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26949"/>
            <a:ext cx="1838255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554" t="-6422" b="-6422"/>
            </a:stretch>
          </a:blipFill>
        </p:spPr>
        <p:txBody>
          <a:bodyPr/>
          <a:lstStyle/>
          <a:p>
            <a:endParaRPr lang="en-US" dirty="0"/>
          </a:p>
        </p:txBody>
      </p:sp>
      <p:sp>
        <p:nvSpPr>
          <p:cNvPr id="3" name="Freeform 3"/>
          <p:cNvSpPr/>
          <p:nvPr/>
        </p:nvSpPr>
        <p:spPr>
          <a:xfrm rot="4549119">
            <a:off x="11072409" y="-1076987"/>
            <a:ext cx="2392896" cy="2944279"/>
          </a:xfrm>
          <a:custGeom>
            <a:avLst/>
            <a:gdLst/>
            <a:ahLst/>
            <a:cxnLst/>
            <a:rect l="l" t="t" r="r" b="b"/>
            <a:pathLst>
              <a:path w="2392896" h="2944279">
                <a:moveTo>
                  <a:pt x="0" y="0"/>
                </a:moveTo>
                <a:lnTo>
                  <a:pt x="2392896" y="0"/>
                </a:lnTo>
                <a:lnTo>
                  <a:pt x="2392896" y="2944279"/>
                </a:lnTo>
                <a:lnTo>
                  <a:pt x="0" y="294427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Freeform 7"/>
          <p:cNvSpPr/>
          <p:nvPr/>
        </p:nvSpPr>
        <p:spPr>
          <a:xfrm>
            <a:off x="14316243" y="524554"/>
            <a:ext cx="3594975" cy="4050676"/>
          </a:xfrm>
          <a:custGeom>
            <a:avLst/>
            <a:gdLst/>
            <a:ahLst/>
            <a:cxnLst/>
            <a:rect l="l" t="t" r="r" b="b"/>
            <a:pathLst>
              <a:path w="3594975" h="4050676">
                <a:moveTo>
                  <a:pt x="0" y="0"/>
                </a:moveTo>
                <a:lnTo>
                  <a:pt x="3594975" y="0"/>
                </a:lnTo>
                <a:lnTo>
                  <a:pt x="3594975" y="4050676"/>
                </a:lnTo>
                <a:lnTo>
                  <a:pt x="0" y="4050676"/>
                </a:lnTo>
                <a:lnTo>
                  <a:pt x="0" y="0"/>
                </a:lnTo>
                <a:close/>
              </a:path>
            </a:pathLst>
          </a:custGeom>
          <a:blipFill>
            <a:blip r:embed="rId5"/>
            <a:stretch>
              <a:fillRect/>
            </a:stretch>
          </a:blipFill>
        </p:spPr>
        <p:txBody>
          <a:bodyPr/>
          <a:lstStyle/>
          <a:p>
            <a:endParaRPr lang="en-US" dirty="0"/>
          </a:p>
        </p:txBody>
      </p:sp>
      <mc:AlternateContent xmlns:mc="http://schemas.openxmlformats.org/markup-compatibility/2006" xmlns:a14="http://schemas.microsoft.com/office/drawing/2010/main">
        <mc:Choice Requires="a14">
          <p:graphicFrame>
            <p:nvGraphicFramePr>
              <p:cNvPr id="8" name="Table 8"/>
              <p:cNvGraphicFramePr>
                <a:graphicFrameLocks noGrp="1"/>
              </p:cNvGraphicFramePr>
              <p:nvPr>
                <p:extLst>
                  <p:ext uri="{D42A27DB-BD31-4B8C-83A1-F6EECF244321}">
                    <p14:modId xmlns:p14="http://schemas.microsoft.com/office/powerpoint/2010/main" val="568491536"/>
                  </p:ext>
                </p:extLst>
              </p:nvPr>
            </p:nvGraphicFramePr>
            <p:xfrm>
              <a:off x="5888217" y="3979606"/>
              <a:ext cx="12120018" cy="4265300"/>
            </p:xfrm>
            <a:graphic>
              <a:graphicData uri="http://schemas.openxmlformats.org/drawingml/2006/table">
                <a:tbl>
                  <a:tblPr/>
                  <a:tblGrid>
                    <a:gridCol w="29718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6218">
                      <a:extLst>
                        <a:ext uri="{9D8B030D-6E8A-4147-A177-3AD203B41FA5}">
                          <a16:colId xmlns:a16="http://schemas.microsoft.com/office/drawing/2014/main" val="20002"/>
                        </a:ext>
                      </a:extLst>
                    </a:gridCol>
                  </a:tblGrid>
                  <a:tr h="976063">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CRITERION</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REASON FOR SELECTION</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MEASUREMENT INDEX</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extLst>
                      <a:ext uri="{0D108BD9-81ED-4DB2-BD59-A6C34878D82A}">
                        <a16:rowId xmlns:a16="http://schemas.microsoft.com/office/drawing/2014/main" val="10000"/>
                      </a:ext>
                    </a:extLst>
                  </a:tr>
                  <a:tr h="976063">
                    <a:tc>
                      <a:txBody>
                        <a:bodyPr/>
                        <a:lstStyle/>
                        <a:p>
                          <a:pPr marL="0" marR="0" algn="ctr">
                            <a:lnSpc>
                              <a:spcPct val="150000"/>
                            </a:lnSpc>
                            <a:spcBef>
                              <a:spcPts val="0"/>
                            </a:spcBef>
                            <a:spcAft>
                              <a:spcPts val="0"/>
                            </a:spcAft>
                          </a:pPr>
                          <a:r>
                            <a:rPr lang="en-US" sz="3600">
                              <a:effectLst/>
                              <a:latin typeface="Abadi MT Condensed Light" panose="020B0306030101010103" pitchFamily="34" charset="77"/>
                            </a:rPr>
                            <a:t>Price</a:t>
                          </a:r>
                          <a:endParaRPr lang="es-PE" sz="360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nSpc>
                              <a:spcPct val="150000"/>
                            </a:lnSpc>
                            <a:spcBef>
                              <a:spcPts val="0"/>
                            </a:spcBef>
                            <a:spcAft>
                              <a:spcPts val="0"/>
                            </a:spcAft>
                          </a:pPr>
                          <a:r>
                            <a:rPr lang="en-US" sz="3600" dirty="0">
                              <a:effectLst/>
                              <a:latin typeface="Abadi MT Condensed Light" panose="020B0306030101010103" pitchFamily="34" charset="77"/>
                            </a:rPr>
                            <a:t>Select the price that generates the highest GP</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s-PE" sz="3600" i="1" smtClean="0">
                                        <a:effectLst/>
                                        <a:latin typeface="Cambria Math" panose="02040503050406030204" pitchFamily="18" charset="0"/>
                                      </a:rPr>
                                    </m:ctrlPr>
                                  </m:fPr>
                                  <m:num>
                                    <m:r>
                                      <m:rPr>
                                        <m:sty m:val="p"/>
                                      </m:rPr>
                                      <a:rPr lang="en-US" sz="3600" b="0" i="0" smtClean="0">
                                        <a:effectLst/>
                                        <a:latin typeface="Cambria Math" panose="02040503050406030204" pitchFamily="18" charset="0"/>
                                      </a:rPr>
                                      <m:t>MIN</m:t>
                                    </m:r>
                                    <m:r>
                                      <a:rPr lang="en-US" sz="3600" b="0" i="0" smtClean="0">
                                        <a:effectLst/>
                                        <a:latin typeface="Cambria Math" panose="02040503050406030204" pitchFamily="18" charset="0"/>
                                      </a:rPr>
                                      <m:t>[</m:t>
                                    </m:r>
                                    <m:r>
                                      <m:rPr>
                                        <m:sty m:val="p"/>
                                      </m:rPr>
                                      <a:rPr lang="en-US" sz="3600" b="0" i="0" smtClean="0">
                                        <a:effectLst/>
                                        <a:latin typeface="Cambria Math" panose="02040503050406030204" pitchFamily="18" charset="0"/>
                                      </a:rPr>
                                      <m:t>Price</m:t>
                                    </m:r>
                                    <m:r>
                                      <a:rPr lang="en-US" sz="3600" b="0" i="0" smtClean="0">
                                        <a:effectLst/>
                                        <a:latin typeface="Cambria Math" panose="02040503050406030204" pitchFamily="18" charset="0"/>
                                      </a:rPr>
                                      <m:t>]</m:t>
                                    </m:r>
                                  </m:num>
                                  <m:den>
                                    <m:r>
                                      <a:rPr lang="en-US" sz="3600">
                                        <a:effectLst/>
                                        <a:latin typeface="Cambria Math" panose="02040503050406030204" pitchFamily="18" charset="0"/>
                                      </a:rPr>
                                      <m:t> </m:t>
                                    </m:r>
                                    <m:r>
                                      <m:rPr>
                                        <m:sty m:val="p"/>
                                      </m:rPr>
                                      <a:rPr lang="en-US" sz="3600" b="0" i="0" smtClean="0">
                                        <a:effectLst/>
                                        <a:latin typeface="Cambria Math" panose="02040503050406030204" pitchFamily="18" charset="0"/>
                                      </a:rPr>
                                      <m:t>P</m:t>
                                    </m:r>
                                    <m:r>
                                      <m:rPr>
                                        <m:sty m:val="p"/>
                                      </m:rPr>
                                      <a:rPr lang="en-US" sz="3600">
                                        <a:effectLst/>
                                        <a:latin typeface="Cambria Math" panose="02040503050406030204" pitchFamily="18" charset="0"/>
                                      </a:rPr>
                                      <m:t>rice</m:t>
                                    </m:r>
                                    <m:r>
                                      <a:rPr lang="en-US" sz="3600" b="0" i="0" smtClean="0">
                                        <a:effectLst/>
                                        <a:latin typeface="Cambria Math" panose="02040503050406030204" pitchFamily="18" charset="0"/>
                                      </a:rPr>
                                      <m:t> </m:t>
                                    </m:r>
                                    <m:r>
                                      <m:rPr>
                                        <m:sty m:val="p"/>
                                      </m:rPr>
                                      <a:rPr lang="en-US" sz="3600" b="0" i="0" smtClean="0">
                                        <a:effectLst/>
                                        <a:latin typeface="Cambria Math" panose="02040503050406030204" pitchFamily="18" charset="0"/>
                                      </a:rPr>
                                      <m:t>to</m:t>
                                    </m:r>
                                    <m:r>
                                      <a:rPr lang="en-US" sz="3600" b="0" i="0" smtClean="0">
                                        <a:effectLst/>
                                        <a:latin typeface="Cambria Math" panose="02040503050406030204" pitchFamily="18" charset="0"/>
                                      </a:rPr>
                                      <m:t> </m:t>
                                    </m:r>
                                    <m:r>
                                      <m:rPr>
                                        <m:sty m:val="p"/>
                                      </m:rPr>
                                      <a:rPr lang="en-US" sz="3600" b="0" i="0" smtClean="0">
                                        <a:effectLst/>
                                        <a:latin typeface="Cambria Math" panose="02040503050406030204" pitchFamily="18" charset="0"/>
                                      </a:rPr>
                                      <m:t>evaluated</m:t>
                                    </m:r>
                                  </m:den>
                                </m:f>
                              </m:oMath>
                            </m:oMathPara>
                          </a14:m>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extLst>
                      <a:ext uri="{0D108BD9-81ED-4DB2-BD59-A6C34878D82A}">
                        <a16:rowId xmlns:a16="http://schemas.microsoft.com/office/drawing/2014/main" val="10001"/>
                      </a:ext>
                    </a:extLst>
                  </a:tr>
                  <a:tr h="976063">
                    <a:tc>
                      <a:txBody>
                        <a:bodyPr/>
                        <a:lstStyle/>
                        <a:p>
                          <a:pPr marL="0" marR="0" algn="ctr">
                            <a:lnSpc>
                              <a:spcPct val="150000"/>
                            </a:lnSpc>
                            <a:spcBef>
                              <a:spcPts val="0"/>
                            </a:spcBef>
                            <a:spcAft>
                              <a:spcPts val="0"/>
                            </a:spcAft>
                          </a:pPr>
                          <a:r>
                            <a:rPr lang="en-US" sz="3600" dirty="0">
                              <a:effectLst/>
                              <a:latin typeface="Abadi MT Condensed Light" panose="020B0306030101010103" pitchFamily="34" charset="77"/>
                            </a:rPr>
                            <a:t>Electric Range</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nSpc>
                              <a:spcPct val="150000"/>
                            </a:lnSpc>
                            <a:spcBef>
                              <a:spcPts val="0"/>
                            </a:spcBef>
                            <a:spcAft>
                              <a:spcPts val="0"/>
                            </a:spcAft>
                          </a:pPr>
                          <a:r>
                            <a:rPr lang="en-US" sz="3600" dirty="0">
                              <a:effectLst/>
                              <a:latin typeface="Abadi MT Condensed Light" panose="020B0306030101010103" pitchFamily="34" charset="77"/>
                            </a:rPr>
                            <a:t>Select the shortest lead-time</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gn="ctr">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f>
                                  <m:fPr>
                                    <m:ctrlPr>
                                      <a:rPr lang="es-PE" sz="3600" i="1" smtClean="0">
                                        <a:effectLst/>
                                        <a:latin typeface="Cambria Math" panose="02040503050406030204" pitchFamily="18" charset="0"/>
                                      </a:rPr>
                                    </m:ctrlPr>
                                  </m:fPr>
                                  <m:num>
                                    <m:r>
                                      <a:rPr lang="en-US" sz="3600" b="0" i="0" smtClean="0">
                                        <a:effectLst/>
                                        <a:latin typeface="Cambria Math" panose="02040503050406030204" pitchFamily="18" charset="0"/>
                                      </a:rPr>
                                      <m:t>[</m:t>
                                    </m:r>
                                    <m:r>
                                      <m:rPr>
                                        <m:sty m:val="p"/>
                                      </m:rPr>
                                      <a:rPr lang="en-US" sz="3600" b="0" i="0" smtClean="0">
                                        <a:effectLst/>
                                        <a:latin typeface="Cambria Math" panose="02040503050406030204" pitchFamily="18" charset="0"/>
                                      </a:rPr>
                                      <m:t>Electric</m:t>
                                    </m:r>
                                    <m:r>
                                      <a:rPr lang="en-US" sz="3600" b="0" i="0" smtClean="0">
                                        <a:effectLst/>
                                        <a:latin typeface="Cambria Math" panose="02040503050406030204" pitchFamily="18" charset="0"/>
                                      </a:rPr>
                                      <m:t> </m:t>
                                    </m:r>
                                    <m:r>
                                      <m:rPr>
                                        <m:sty m:val="p"/>
                                      </m:rPr>
                                      <a:rPr lang="en-US" sz="3600" b="0" i="0" smtClean="0">
                                        <a:effectLst/>
                                        <a:latin typeface="Cambria Math" panose="02040503050406030204" pitchFamily="18" charset="0"/>
                                      </a:rPr>
                                      <m:t>Range</m:t>
                                    </m:r>
                                    <m:r>
                                      <a:rPr lang="en-US" sz="3600" b="0" i="0" smtClean="0">
                                        <a:effectLst/>
                                        <a:latin typeface="Cambria Math" panose="02040503050406030204" pitchFamily="18" charset="0"/>
                                      </a:rPr>
                                      <m:t>]</m:t>
                                    </m:r>
                                  </m:num>
                                  <m:den>
                                    <m:r>
                                      <m:rPr>
                                        <m:sty m:val="p"/>
                                      </m:rPr>
                                      <a:rPr lang="en-US" sz="3600" b="0" i="0" smtClean="0">
                                        <a:effectLst/>
                                        <a:latin typeface="Cambria Math" panose="02040503050406030204" pitchFamily="18" charset="0"/>
                                      </a:rPr>
                                      <m:t>MAX</m:t>
                                    </m:r>
                                    <m:r>
                                      <a:rPr lang="en-US" sz="3600" b="0" i="0" smtClean="0">
                                        <a:effectLst/>
                                        <a:latin typeface="Cambria Math" panose="02040503050406030204" pitchFamily="18" charset="0"/>
                                      </a:rPr>
                                      <m:t>[</m:t>
                                    </m:r>
                                    <m:r>
                                      <m:rPr>
                                        <m:sty m:val="p"/>
                                      </m:rPr>
                                      <a:rPr lang="en-US" sz="3600" b="0" i="0" smtClean="0">
                                        <a:effectLst/>
                                        <a:latin typeface="Cambria Math" panose="02040503050406030204" pitchFamily="18" charset="0"/>
                                      </a:rPr>
                                      <m:t>Electric</m:t>
                                    </m:r>
                                    <m:r>
                                      <a:rPr lang="en-US" sz="3600" b="0" i="0" smtClean="0">
                                        <a:effectLst/>
                                        <a:latin typeface="Cambria Math" panose="02040503050406030204" pitchFamily="18" charset="0"/>
                                      </a:rPr>
                                      <m:t> </m:t>
                                    </m:r>
                                    <m:r>
                                      <m:rPr>
                                        <m:sty m:val="p"/>
                                      </m:rPr>
                                      <a:rPr lang="en-US" sz="3600" b="0" i="0" smtClean="0">
                                        <a:effectLst/>
                                        <a:latin typeface="Cambria Math" panose="02040503050406030204" pitchFamily="18" charset="0"/>
                                      </a:rPr>
                                      <m:t>Range</m:t>
                                    </m:r>
                                    <m:r>
                                      <a:rPr lang="en-US" sz="3600" b="0" i="0" smtClean="0">
                                        <a:effectLst/>
                                        <a:latin typeface="Cambria Math" panose="02040503050406030204" pitchFamily="18" charset="0"/>
                                      </a:rPr>
                                      <m:t>}</m:t>
                                    </m:r>
                                  </m:den>
                                </m:f>
                              </m:oMath>
                            </m:oMathPara>
                          </a14:m>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extLst>
                      <a:ext uri="{0D108BD9-81ED-4DB2-BD59-A6C34878D82A}">
                        <a16:rowId xmlns:a16="http://schemas.microsoft.com/office/drawing/2014/main" val="10002"/>
                      </a:ext>
                    </a:extLst>
                  </a:tr>
                </a:tbl>
              </a:graphicData>
            </a:graphic>
          </p:graphicFrame>
        </mc:Choice>
        <mc:Fallback xmlns="">
          <p:graphicFrame>
            <p:nvGraphicFramePr>
              <p:cNvPr id="8" name="Table 8"/>
              <p:cNvGraphicFramePr>
                <a:graphicFrameLocks noGrp="1"/>
              </p:cNvGraphicFramePr>
              <p:nvPr>
                <p:extLst>
                  <p:ext uri="{D42A27DB-BD31-4B8C-83A1-F6EECF244321}">
                    <p14:modId xmlns:p14="http://schemas.microsoft.com/office/powerpoint/2010/main" val="568491536"/>
                  </p:ext>
                </p:extLst>
              </p:nvPr>
            </p:nvGraphicFramePr>
            <p:xfrm>
              <a:off x="5888217" y="3979606"/>
              <a:ext cx="12120018" cy="4265300"/>
            </p:xfrm>
            <a:graphic>
              <a:graphicData uri="http://schemas.openxmlformats.org/drawingml/2006/table">
                <a:tbl>
                  <a:tblPr/>
                  <a:tblGrid>
                    <a:gridCol w="29718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gridCol w="4576218">
                      <a:extLst>
                        <a:ext uri="{9D8B030D-6E8A-4147-A177-3AD203B41FA5}">
                          <a16:colId xmlns:a16="http://schemas.microsoft.com/office/drawing/2014/main" val="20002"/>
                        </a:ext>
                      </a:extLst>
                    </a:gridCol>
                  </a:tblGrid>
                  <a:tr h="976063">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CRITERION</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REASON FOR SELECTION</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tc>
                      <a:txBody>
                        <a:bodyPr/>
                        <a:lstStyle/>
                        <a:p>
                          <a:pPr marL="0" marR="0" algn="ctr">
                            <a:lnSpc>
                              <a:spcPct val="150000"/>
                            </a:lnSpc>
                            <a:spcBef>
                              <a:spcPts val="0"/>
                            </a:spcBef>
                            <a:spcAft>
                              <a:spcPts val="0"/>
                            </a:spcAft>
                          </a:pPr>
                          <a:r>
                            <a:rPr lang="en-US" sz="3200" b="1" dirty="0">
                              <a:solidFill>
                                <a:schemeClr val="bg1"/>
                              </a:solidFill>
                              <a:effectLst/>
                              <a:latin typeface="Abadi MT Condensed Light" panose="020B0306030101010103" pitchFamily="34" charset="77"/>
                            </a:rPr>
                            <a:t>MEASUREMENT INDEX</a:t>
                          </a:r>
                          <a:endParaRPr lang="es-PE" sz="3200" b="1" dirty="0">
                            <a:solidFill>
                              <a:schemeClr val="bg1"/>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0273FF"/>
                        </a:solidFill>
                      </a:tcPr>
                    </a:tc>
                    <a:extLst>
                      <a:ext uri="{0D108BD9-81ED-4DB2-BD59-A6C34878D82A}">
                        <a16:rowId xmlns:a16="http://schemas.microsoft.com/office/drawing/2014/main" val="10000"/>
                      </a:ext>
                    </a:extLst>
                  </a:tr>
                  <a:tr h="1572451">
                    <a:tc>
                      <a:txBody>
                        <a:bodyPr/>
                        <a:lstStyle/>
                        <a:p>
                          <a:pPr marL="0" marR="0" algn="ctr">
                            <a:lnSpc>
                              <a:spcPct val="150000"/>
                            </a:lnSpc>
                            <a:spcBef>
                              <a:spcPts val="0"/>
                            </a:spcBef>
                            <a:spcAft>
                              <a:spcPts val="0"/>
                            </a:spcAft>
                          </a:pPr>
                          <a:r>
                            <a:rPr lang="en-US" sz="3600">
                              <a:effectLst/>
                              <a:latin typeface="Abadi MT Condensed Light" panose="020B0306030101010103" pitchFamily="34" charset="77"/>
                            </a:rPr>
                            <a:t>Price</a:t>
                          </a:r>
                          <a:endParaRPr lang="es-PE" sz="360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nSpc>
                              <a:spcPct val="150000"/>
                            </a:lnSpc>
                            <a:spcBef>
                              <a:spcPts val="0"/>
                            </a:spcBef>
                            <a:spcAft>
                              <a:spcPts val="0"/>
                            </a:spcAft>
                          </a:pPr>
                          <a:r>
                            <a:rPr lang="en-US" sz="3600" dirty="0">
                              <a:effectLst/>
                              <a:latin typeface="Abadi MT Condensed Light" panose="020B0306030101010103" pitchFamily="34" charset="77"/>
                            </a:rPr>
                            <a:t>Select the price that generates the highest GP</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endParaRPr lang="en-US"/>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blipFill>
                          <a:blip r:embed="rId6"/>
                          <a:stretch>
                            <a:fillRect l="-164543" t="-62903" r="-277" b="-115323"/>
                          </a:stretch>
                        </a:blipFill>
                      </a:tcPr>
                    </a:tc>
                    <a:extLst>
                      <a:ext uri="{0D108BD9-81ED-4DB2-BD59-A6C34878D82A}">
                        <a16:rowId xmlns:a16="http://schemas.microsoft.com/office/drawing/2014/main" val="10001"/>
                      </a:ext>
                    </a:extLst>
                  </a:tr>
                  <a:tr h="1716786">
                    <a:tc>
                      <a:txBody>
                        <a:bodyPr/>
                        <a:lstStyle/>
                        <a:p>
                          <a:pPr marL="0" marR="0" algn="ctr">
                            <a:lnSpc>
                              <a:spcPct val="150000"/>
                            </a:lnSpc>
                            <a:spcBef>
                              <a:spcPts val="0"/>
                            </a:spcBef>
                            <a:spcAft>
                              <a:spcPts val="0"/>
                            </a:spcAft>
                          </a:pPr>
                          <a:r>
                            <a:rPr lang="en-US" sz="3600" dirty="0">
                              <a:effectLst/>
                              <a:latin typeface="Abadi MT Condensed Light" panose="020B0306030101010103" pitchFamily="34" charset="77"/>
                            </a:rPr>
                            <a:t>Electric Range</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pPr marL="0" marR="0">
                            <a:lnSpc>
                              <a:spcPct val="150000"/>
                            </a:lnSpc>
                            <a:spcBef>
                              <a:spcPts val="0"/>
                            </a:spcBef>
                            <a:spcAft>
                              <a:spcPts val="0"/>
                            </a:spcAft>
                          </a:pPr>
                          <a:r>
                            <a:rPr lang="en-US" sz="3600" dirty="0">
                              <a:effectLst/>
                              <a:latin typeface="Abadi MT Condensed Light" panose="020B0306030101010103" pitchFamily="34" charset="77"/>
                            </a:rPr>
                            <a:t>Select the shortest lead-time</a:t>
                          </a:r>
                          <a:endParaRPr lang="es-PE" sz="3600" dirty="0">
                            <a:solidFill>
                              <a:srgbClr val="000000"/>
                            </a:solidFill>
                            <a:effectLst/>
                            <a:latin typeface="Abadi MT Condensed Light" panose="020B0306030101010103" pitchFamily="34" charset="77"/>
                            <a:ea typeface="Times New Roman" panose="02020603050405020304" pitchFamily="18" charset="0"/>
                            <a:cs typeface="Times New Roman" panose="02020603050405020304" pitchFamily="18" charset="0"/>
                          </a:endParaRPr>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solidFill>
                          <a:srgbClr val="FDFCF5"/>
                        </a:solidFill>
                      </a:tcPr>
                    </a:tc>
                    <a:tc>
                      <a:txBody>
                        <a:bodyPr/>
                        <a:lstStyle/>
                        <a:p>
                          <a:endParaRPr lang="en-US"/>
                        </a:p>
                      </a:txBody>
                      <a:tcPr marL="68580" marR="68580" marT="0" marB="0" anchor="ctr">
                        <a:lnL w="9525" cap="flat" cmpd="sng" algn="ctr">
                          <a:solidFill>
                            <a:srgbClr val="0D0D0D"/>
                          </a:solidFill>
                          <a:prstDash val="solid"/>
                          <a:round/>
                          <a:headEnd type="none" w="med" len="med"/>
                          <a:tailEnd type="none" w="med" len="med"/>
                        </a:lnL>
                        <a:lnR w="9525" cap="flat" cmpd="sng" algn="ctr">
                          <a:solidFill>
                            <a:srgbClr val="0D0D0D"/>
                          </a:solidFill>
                          <a:prstDash val="solid"/>
                          <a:round/>
                          <a:headEnd type="none" w="med" len="med"/>
                          <a:tailEnd type="none" w="med" len="med"/>
                        </a:lnR>
                        <a:lnT w="9525" cap="flat" cmpd="sng" algn="ctr">
                          <a:solidFill>
                            <a:srgbClr val="0D0D0D"/>
                          </a:solidFill>
                          <a:prstDash val="solid"/>
                          <a:round/>
                          <a:headEnd type="none" w="med" len="med"/>
                          <a:tailEnd type="none" w="med" len="med"/>
                        </a:lnT>
                        <a:lnB w="9525" cap="flat" cmpd="sng" algn="ctr">
                          <a:solidFill>
                            <a:srgbClr val="0D0D0D"/>
                          </a:solidFill>
                          <a:prstDash val="solid"/>
                          <a:round/>
                          <a:headEnd type="none" w="med" len="med"/>
                          <a:tailEnd type="none" w="med" len="med"/>
                        </a:lnB>
                        <a:blipFill>
                          <a:blip r:embed="rId6"/>
                          <a:stretch>
                            <a:fillRect l="-164543" t="-148529" r="-277" b="-5147"/>
                          </a:stretch>
                        </a:blipFill>
                      </a:tcPr>
                    </a:tc>
                    <a:extLst>
                      <a:ext uri="{0D108BD9-81ED-4DB2-BD59-A6C34878D82A}">
                        <a16:rowId xmlns:a16="http://schemas.microsoft.com/office/drawing/2014/main" val="10002"/>
                      </a:ext>
                    </a:extLst>
                  </a:tr>
                </a:tbl>
              </a:graphicData>
            </a:graphic>
          </p:graphicFrame>
        </mc:Fallback>
      </mc:AlternateContent>
      <p:sp>
        <p:nvSpPr>
          <p:cNvPr id="9" name="TextBox 9"/>
          <p:cNvSpPr txBox="1"/>
          <p:nvPr/>
        </p:nvSpPr>
        <p:spPr>
          <a:xfrm>
            <a:off x="1028700" y="1895847"/>
            <a:ext cx="7691908" cy="1000274"/>
          </a:xfrm>
          <a:prstGeom prst="rect">
            <a:avLst/>
          </a:prstGeom>
        </p:spPr>
        <p:txBody>
          <a:bodyPr wrap="square" lIns="0" tIns="0" rIns="0" bIns="0" rtlCol="0" anchor="t">
            <a:spAutoFit/>
          </a:bodyPr>
          <a:lstStyle/>
          <a:p>
            <a:pPr marL="0" lvl="0" indent="0" algn="ctr">
              <a:lnSpc>
                <a:spcPts val="7839"/>
              </a:lnSpc>
            </a:pPr>
            <a:r>
              <a:rPr lang="en-US" sz="6999" dirty="0">
                <a:solidFill>
                  <a:srgbClr val="0070C0"/>
                </a:solidFill>
                <a:latin typeface="Public Sans Bold"/>
              </a:rPr>
              <a:t>ACQUISTION VALUE</a:t>
            </a:r>
          </a:p>
        </p:txBody>
      </p:sp>
      <p:sp>
        <p:nvSpPr>
          <p:cNvPr id="11" name="Freeform 11"/>
          <p:cNvSpPr/>
          <p:nvPr/>
        </p:nvSpPr>
        <p:spPr>
          <a:xfrm rot="-5400000">
            <a:off x="8940086" y="1733485"/>
            <a:ext cx="596929" cy="1035885"/>
          </a:xfrm>
          <a:custGeom>
            <a:avLst/>
            <a:gdLst/>
            <a:ahLst/>
            <a:cxnLst/>
            <a:rect l="l" t="t" r="r" b="b"/>
            <a:pathLst>
              <a:path w="596929" h="1035885">
                <a:moveTo>
                  <a:pt x="0" y="0"/>
                </a:moveTo>
                <a:lnTo>
                  <a:pt x="596929" y="0"/>
                </a:lnTo>
                <a:lnTo>
                  <a:pt x="596929" y="1035885"/>
                </a:lnTo>
                <a:lnTo>
                  <a:pt x="0" y="1035885"/>
                </a:lnTo>
                <a:lnTo>
                  <a:pt x="0" y="0"/>
                </a:lnTo>
                <a:close/>
              </a:path>
            </a:pathLst>
          </a:custGeom>
          <a:blipFill>
            <a:blip r:embed="rId7"/>
            <a:stretch>
              <a:fillRect/>
            </a:stretch>
          </a:blipFill>
        </p:spPr>
        <p:txBody>
          <a:bodyPr/>
          <a:lstStyle/>
          <a:p>
            <a:endParaRPr lang="en-US"/>
          </a:p>
        </p:txBody>
      </p:sp>
      <p:sp>
        <p:nvSpPr>
          <p:cNvPr id="15" name="TextBox 22">
            <a:extLst>
              <a:ext uri="{FF2B5EF4-FFF2-40B4-BE49-F238E27FC236}">
                <a16:creationId xmlns:a16="http://schemas.microsoft.com/office/drawing/2014/main" id="{CBE86F47-55F3-8450-1048-13C73C5DF778}"/>
              </a:ext>
            </a:extLst>
          </p:cNvPr>
          <p:cNvSpPr txBox="1"/>
          <p:nvPr/>
        </p:nvSpPr>
        <p:spPr>
          <a:xfrm>
            <a:off x="914399" y="93562"/>
            <a:ext cx="8556641" cy="1567352"/>
          </a:xfrm>
          <a:prstGeom prst="rect">
            <a:avLst/>
          </a:prstGeom>
        </p:spPr>
        <p:txBody>
          <a:bodyPr wrap="square" lIns="0" tIns="0" rIns="0" bIns="0" rtlCol="0" anchor="t">
            <a:spAutoFit/>
          </a:bodyPr>
          <a:lstStyle/>
          <a:p>
            <a:pPr marL="0" lvl="0" indent="0">
              <a:lnSpc>
                <a:spcPts val="12599"/>
              </a:lnSpc>
            </a:pPr>
            <a:r>
              <a:rPr lang="en-US" sz="10499" dirty="0">
                <a:solidFill>
                  <a:srgbClr val="0D0D0D"/>
                </a:solidFill>
                <a:latin typeface="Public Sans Bold"/>
              </a:rPr>
              <a:t>   PTIMIZATI    N</a:t>
            </a:r>
          </a:p>
        </p:txBody>
      </p:sp>
      <p:sp>
        <p:nvSpPr>
          <p:cNvPr id="16" name="Freeform 25">
            <a:extLst>
              <a:ext uri="{FF2B5EF4-FFF2-40B4-BE49-F238E27FC236}">
                <a16:creationId xmlns:a16="http://schemas.microsoft.com/office/drawing/2014/main" id="{4AF31BB6-135B-C47C-43D8-A18A33FB4B8E}"/>
              </a:ext>
            </a:extLst>
          </p:cNvPr>
          <p:cNvSpPr/>
          <p:nvPr/>
        </p:nvSpPr>
        <p:spPr>
          <a:xfrm>
            <a:off x="659543" y="328495"/>
            <a:ext cx="1104900" cy="1107017"/>
          </a:xfrm>
          <a:custGeom>
            <a:avLst/>
            <a:gdLst/>
            <a:ahLst/>
            <a:cxnLst/>
            <a:rect l="l" t="t" r="r" b="b"/>
            <a:pathLst>
              <a:path w="958891" h="958891">
                <a:moveTo>
                  <a:pt x="0" y="0"/>
                </a:moveTo>
                <a:lnTo>
                  <a:pt x="958892" y="0"/>
                </a:lnTo>
                <a:lnTo>
                  <a:pt x="958892" y="958892"/>
                </a:lnTo>
                <a:lnTo>
                  <a:pt x="0" y="958892"/>
                </a:lnTo>
                <a:lnTo>
                  <a:pt x="0" y="0"/>
                </a:lnTo>
                <a:close/>
              </a:path>
            </a:pathLst>
          </a:custGeom>
          <a:blipFill>
            <a:blip r:embed="rId8"/>
            <a:stretch>
              <a:fillRect/>
            </a:stretch>
          </a:blipFill>
        </p:spPr>
        <p:txBody>
          <a:bodyPr/>
          <a:lstStyle/>
          <a:p>
            <a:endParaRPr lang="en-US"/>
          </a:p>
        </p:txBody>
      </p:sp>
      <p:sp>
        <p:nvSpPr>
          <p:cNvPr id="17" name="Freeform 11">
            <a:extLst>
              <a:ext uri="{FF2B5EF4-FFF2-40B4-BE49-F238E27FC236}">
                <a16:creationId xmlns:a16="http://schemas.microsoft.com/office/drawing/2014/main" id="{6F7F1F1E-5CD0-4B4B-5EA4-8906FBE30605}"/>
              </a:ext>
            </a:extLst>
          </p:cNvPr>
          <p:cNvSpPr/>
          <p:nvPr/>
        </p:nvSpPr>
        <p:spPr>
          <a:xfrm>
            <a:off x="7360078" y="315480"/>
            <a:ext cx="1104900" cy="1107018"/>
          </a:xfrm>
          <a:custGeom>
            <a:avLst/>
            <a:gdLst/>
            <a:ahLst/>
            <a:cxnLst/>
            <a:rect l="l" t="t" r="r" b="b"/>
            <a:pathLst>
              <a:path w="1595975" h="1593980">
                <a:moveTo>
                  <a:pt x="0" y="0"/>
                </a:moveTo>
                <a:lnTo>
                  <a:pt x="1595975" y="0"/>
                </a:lnTo>
                <a:lnTo>
                  <a:pt x="1595975" y="1593980"/>
                </a:lnTo>
                <a:lnTo>
                  <a:pt x="0" y="1593980"/>
                </a:lnTo>
                <a:lnTo>
                  <a:pt x="0" y="0"/>
                </a:lnTo>
                <a:close/>
              </a:path>
            </a:pathLst>
          </a:custGeom>
          <a:blipFill>
            <a:blip r:embed="rId9"/>
            <a:stretch>
              <a:fillRect/>
            </a:stretch>
          </a:blipFill>
        </p:spPr>
        <p:txBody>
          <a:bodyPr/>
          <a:lstStyle/>
          <a:p>
            <a:endParaRPr lang="en-US"/>
          </a:p>
        </p:txBody>
      </p:sp>
      <p:sp>
        <p:nvSpPr>
          <p:cNvPr id="18" name="CuadroTexto 3">
            <a:extLst>
              <a:ext uri="{FF2B5EF4-FFF2-40B4-BE49-F238E27FC236}">
                <a16:creationId xmlns:a16="http://schemas.microsoft.com/office/drawing/2014/main" id="{C39E6BA3-7C8C-D86E-68C0-01754B755B79}"/>
              </a:ext>
            </a:extLst>
          </p:cNvPr>
          <p:cNvSpPr txBox="1"/>
          <p:nvPr/>
        </p:nvSpPr>
        <p:spPr>
          <a:xfrm>
            <a:off x="5884912" y="8262448"/>
            <a:ext cx="12026306" cy="584775"/>
          </a:xfrm>
          <a:prstGeom prst="rect">
            <a:avLst/>
          </a:prstGeom>
          <a:noFill/>
        </p:spPr>
        <p:txBody>
          <a:bodyPr wrap="none" rtlCol="0">
            <a:spAutoFit/>
          </a:bodyPr>
          <a:lstStyle/>
          <a:p>
            <a:r>
              <a:rPr lang="en-US" sz="3200" b="1" dirty="0"/>
              <a:t>*Note: We consider Weighing for the Criteria in the Objective function</a:t>
            </a:r>
            <a:endParaRPr lang="es-PE" sz="3200" b="1"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AC69A27-5D31-88C7-2E94-B358D181D095}"/>
                  </a:ext>
                </a:extLst>
              </p:cNvPr>
              <p:cNvSpPr txBox="1"/>
              <p:nvPr/>
            </p:nvSpPr>
            <p:spPr>
              <a:xfrm>
                <a:off x="504716" y="2832262"/>
                <a:ext cx="4344311" cy="7680564"/>
              </a:xfrm>
              <a:prstGeom prst="rect">
                <a:avLst/>
              </a:prstGeom>
              <a:noFill/>
            </p:spPr>
            <p:txBody>
              <a:bodyPr wrap="square">
                <a:spAutoFit/>
              </a:bodyPr>
              <a:lstStyle/>
              <a:p>
                <a:pPr marL="0" marR="0" algn="just">
                  <a:lnSpc>
                    <a:spcPct val="150000"/>
                  </a:lnSpc>
                  <a:spcBef>
                    <a:spcPts val="0"/>
                  </a:spcBef>
                  <a:spcAft>
                    <a:spcPts val="0"/>
                  </a:spcAft>
                </a:pPr>
                <a:r>
                  <a:rPr lang="en-US" sz="2800" b="1" dirty="0">
                    <a:solidFill>
                      <a:srgbClr val="000000"/>
                    </a:solidFill>
                    <a:effectLst/>
                    <a:latin typeface="Arial" panose="020B0604020202020204" pitchFamily="34" charset="0"/>
                    <a:ea typeface="Times New Roman" panose="02020603050405020304" pitchFamily="18" charset="0"/>
                  </a:rPr>
                  <a:t>OBJECTIVE FUNCTION</a:t>
                </a:r>
                <a:r>
                  <a:rPr lang="en-US" sz="2800" dirty="0">
                    <a:solidFill>
                      <a:srgbClr val="000000"/>
                    </a:solidFill>
                    <a:effectLst/>
                    <a:latin typeface="Arial" panose="020B0604020202020204" pitchFamily="34" charset="0"/>
                    <a:ea typeface="Times New Roman" panose="02020603050405020304" pitchFamily="18" charset="0"/>
                  </a:rPr>
                  <a:t>: </a:t>
                </a:r>
                <a14:m>
                  <m:oMath xmlns:m="http://schemas.openxmlformats.org/officeDocument/2006/math">
                    <m:r>
                      <a:rPr lang="en-US" sz="2800" i="1" smtClean="0">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𝑀𝐴𝑋</m:t>
                    </m:r>
                    <m:r>
                      <a:rPr lang="en-US" sz="2800" i="1" smtClean="0">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 </m:t>
                    </m:r>
                    <m:d>
                      <m:dPr>
                        <m:ctrlPr>
                          <a:rPr lang="es-PE"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𝑇𝑉</m:t>
                        </m:r>
                        <m:r>
                          <a:rPr lang="en-US" sz="2800" b="0" i="1" smtClean="0">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𝐴</m:t>
                        </m:r>
                      </m:e>
                    </m:d>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m:t>
                    </m:r>
                    <m:nary>
                      <m:naryPr>
                        <m:chr m:val="∑"/>
                        <m:limLoc m:val="undOvr"/>
                        <m:ctrlPr>
                          <a:rPr lang="es-PE"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naryPr>
                      <m:sub>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=1</m:t>
                        </m:r>
                      </m:sub>
                      <m:sup>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PE"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𝑅</m:t>
                            </m:r>
                          </m:e>
                          <m:sub>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sSub>
                          <m:sSubPr>
                            <m:ctrlPr>
                              <a:rPr lang="es-PE"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sSub>
                          <m:sSubPr>
                            <m:ctrlPr>
                              <a:rPr lang="es-PE"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28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e>
                    </m:nary>
                  </m:oMath>
                </a14:m>
                <a:endParaRPr lang="en-US" sz="2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endParaRPr>
              </a:p>
              <a:p>
                <a:pPr marL="0" marR="0" algn="just">
                  <a:lnSpc>
                    <a:spcPct val="150000"/>
                  </a:lnSpc>
                  <a:spcBef>
                    <a:spcPts val="0"/>
                  </a:spcBef>
                  <a:spcAft>
                    <a:spcPts val="0"/>
                  </a:spcAft>
                </a:pPr>
                <a:endParaRPr lang="es-PE" sz="1800" dirty="0">
                  <a:solidFill>
                    <a:srgbClr val="000000"/>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r>
                  <a:rPr lang="en-US" sz="2400" b="1" dirty="0">
                    <a:solidFill>
                      <a:srgbClr val="000000"/>
                    </a:solidFill>
                    <a:effectLst/>
                    <a:latin typeface="Arial" panose="020B0604020202020204" pitchFamily="34" charset="0"/>
                    <a:ea typeface="Times New Roman" panose="02020603050405020304" pitchFamily="18" charset="0"/>
                  </a:rPr>
                  <a:t>SUBJECT TO:</a:t>
                </a:r>
                <a:endParaRPr lang="es-PE" sz="2400" dirty="0">
                  <a:solidFill>
                    <a:srgbClr val="000000"/>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nary>
                        <m:naryPr>
                          <m:chr m:val="∑"/>
                          <m:limLoc m:val="undOvr"/>
                          <m:ctrlPr>
                            <a:rPr lang="es-PE" sz="2400" i="1" smtClean="0">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naryPr>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=1</m:t>
                          </m:r>
                        </m:sub>
                        <m:sup>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𝑛</m:t>
                          </m:r>
                        </m:sup>
                        <m:e>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𝑥</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𝐷</m:t>
                              </m:r>
                            </m:sub>
                          </m:sSub>
                        </m:e>
                      </m:nary>
                    </m:oMath>
                  </m:oMathPara>
                </a14:m>
                <a:endParaRPr lang="es-PE" sz="2400" dirty="0">
                  <a:solidFill>
                    <a:schemeClr val="tx2"/>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  ≤</m:t>
                      </m:r>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𝐶</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  </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=1,2 ,…..</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𝑛</m:t>
                      </m:r>
                    </m:oMath>
                  </m:oMathPara>
                </a14:m>
                <a:endParaRPr lang="es-PE" sz="2400" dirty="0">
                  <a:solidFill>
                    <a:schemeClr val="tx2"/>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m:t>
                      </m:r>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𝑀𝑂𝑄</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   </m:t>
                          </m:r>
                        </m:sub>
                      </m:sSub>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   </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=1,2,….</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𝑛</m:t>
                      </m:r>
                    </m:oMath>
                  </m:oMathPara>
                </a14:m>
                <a:endParaRPr lang="es-PE" sz="2400" dirty="0">
                  <a:solidFill>
                    <a:schemeClr val="tx2"/>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𝑋</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≥0</m:t>
                      </m:r>
                    </m:oMath>
                  </m:oMathPara>
                </a14:m>
                <a:endParaRPr lang="es-PE" sz="2400" dirty="0">
                  <a:solidFill>
                    <a:schemeClr val="tx2"/>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sSub>
                        <m:sSubPr>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sSub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m:t>
                          </m:r>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𝑦</m:t>
                          </m:r>
                        </m:e>
                        <m: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𝑖</m:t>
                          </m:r>
                        </m:sub>
                      </m:sSub>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m:t>
                      </m:r>
                      <m:d>
                        <m:dPr>
                          <m:begChr m:val="{"/>
                          <m:endChr m:val="}"/>
                          <m:ctrlPr>
                            <a:rPr lang="es-PE"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ctrlPr>
                        </m:dPr>
                        <m:e>
                          <m:r>
                            <a:rPr lang="en-US" sz="2400" i="1">
                              <a:solidFill>
                                <a:schemeClr val="tx2"/>
                              </a:solidFill>
                              <a:effectLst/>
                              <a:latin typeface="Cambria Math" panose="02040503050406030204" pitchFamily="18" charset="0"/>
                              <a:ea typeface="Times New Roman" panose="02020603050405020304" pitchFamily="18" charset="0"/>
                              <a:cs typeface="Arial" panose="020B0604020202020204" pitchFamily="34" charset="0"/>
                            </a:rPr>
                            <m:t>0:1</m:t>
                          </m:r>
                        </m:e>
                      </m:d>
                    </m:oMath>
                  </m:oMathPara>
                </a14:m>
                <a:endParaRPr lang="es-PE" sz="2400" dirty="0">
                  <a:solidFill>
                    <a:schemeClr val="tx2"/>
                  </a:solidFill>
                  <a:effectLst/>
                  <a:latin typeface="Times New Roman" panose="02020603050405020304" pitchFamily="18" charset="0"/>
                  <a:ea typeface="Times New Roman" panose="02020603050405020304" pitchFamily="18" charset="0"/>
                </a:endParaRPr>
              </a:p>
              <a:p>
                <a:pPr algn="just">
                  <a:lnSpc>
                    <a:spcPct val="150000"/>
                  </a:lnSpc>
                </a:pPr>
                <a:endParaRPr lang="es-PE" sz="2400" b="1" dirty="0">
                  <a:solidFill>
                    <a:schemeClr val="tx2"/>
                  </a:solidFill>
                  <a:latin typeface="Times New Roman" panose="02020603050405020304" pitchFamily="18" charset="0"/>
                  <a:ea typeface="Times New Roman" panose="02020603050405020304" pitchFamily="18" charset="0"/>
                </a:endParaRPr>
              </a:p>
              <a:p>
                <a:pPr algn="just">
                  <a:lnSpc>
                    <a:spcPct val="150000"/>
                  </a:lnSpc>
                </a:pPr>
                <a:r>
                  <a:rPr lang="en-US" sz="2400" b="1" dirty="0">
                    <a:solidFill>
                      <a:srgbClr val="000000"/>
                    </a:solidFill>
                    <a:effectLst/>
                    <a:latin typeface="Arial" panose="020B0604020202020204" pitchFamily="34" charset="0"/>
                    <a:ea typeface="Times New Roman" panose="02020603050405020304" pitchFamily="18" charset="0"/>
                  </a:rPr>
                  <a:t>OPEN CONSTRAINTS:</a:t>
                </a:r>
                <a:endParaRPr lang="es-PE" sz="2400" dirty="0">
                  <a:solidFill>
                    <a:srgbClr val="000000"/>
                  </a:solidFill>
                  <a:effectLst/>
                  <a:latin typeface="Times New Roman" panose="02020603050405020304" pitchFamily="18" charset="0"/>
                  <a:ea typeface="Times New Roman" panose="02020603050405020304" pitchFamily="18" charset="0"/>
                </a:endParaRPr>
              </a:p>
              <a:p>
                <a:pPr marL="0" marR="0" algn="just">
                  <a:lnSpc>
                    <a:spcPct val="150000"/>
                  </a:lnSpc>
                  <a:spcBef>
                    <a:spcPts val="0"/>
                  </a:spcBef>
                  <a:spcAft>
                    <a:spcPts val="0"/>
                  </a:spcAft>
                </a:pPr>
                <a:endParaRPr lang="es-PE" sz="2400" dirty="0">
                  <a:solidFill>
                    <a:schemeClr val="tx2"/>
                  </a:solidFill>
                  <a:effectLst/>
                  <a:latin typeface="Times New Roman" panose="02020603050405020304" pitchFamily="18" charset="0"/>
                  <a:ea typeface="Times New Roman" panose="02020603050405020304" pitchFamily="18" charset="0"/>
                </a:endParaRPr>
              </a:p>
            </p:txBody>
          </p:sp>
        </mc:Choice>
        <mc:Fallback xmlns="">
          <p:sp>
            <p:nvSpPr>
              <p:cNvPr id="20" name="TextBox 19">
                <a:extLst>
                  <a:ext uri="{FF2B5EF4-FFF2-40B4-BE49-F238E27FC236}">
                    <a16:creationId xmlns:a16="http://schemas.microsoft.com/office/drawing/2014/main" id="{8AC69A27-5D31-88C7-2E94-B358D181D095}"/>
                  </a:ext>
                </a:extLst>
              </p:cNvPr>
              <p:cNvSpPr txBox="1">
                <a:spLocks noRot="1" noChangeAspect="1" noMove="1" noResize="1" noEditPoints="1" noAdjustHandles="1" noChangeArrowheads="1" noChangeShapeType="1" noTextEdit="1"/>
              </p:cNvSpPr>
              <p:nvPr/>
            </p:nvSpPr>
            <p:spPr>
              <a:xfrm>
                <a:off x="504716" y="2832262"/>
                <a:ext cx="4344311" cy="7680564"/>
              </a:xfrm>
              <a:prstGeom prst="rect">
                <a:avLst/>
              </a:prstGeom>
              <a:blipFill>
                <a:blip r:embed="rId10"/>
                <a:stretch>
                  <a:fillRect l="-2915" r="-2915"/>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4D2C886-EC64-09B5-C559-64FE5E4A758E}"/>
              </a:ext>
            </a:extLst>
          </p:cNvPr>
          <p:cNvSpPr txBox="1"/>
          <p:nvPr/>
        </p:nvSpPr>
        <p:spPr>
          <a:xfrm>
            <a:off x="4596972" y="9098693"/>
            <a:ext cx="10109627" cy="1077218"/>
          </a:xfrm>
          <a:prstGeom prst="rect">
            <a:avLst/>
          </a:prstGeom>
          <a:noFill/>
        </p:spPr>
        <p:txBody>
          <a:bodyPr wrap="square">
            <a:spAutoFit/>
          </a:bodyPr>
          <a:lstStyle/>
          <a:p>
            <a:r>
              <a:rPr lang="en-US" sz="3200" b="1" dirty="0">
                <a:solidFill>
                  <a:srgbClr val="002060"/>
                </a:solidFill>
              </a:rPr>
              <a:t>Capacity : </a:t>
            </a:r>
            <a:r>
              <a:rPr lang="en-US" sz="3200" dirty="0">
                <a:solidFill>
                  <a:srgbClr val="002060"/>
                </a:solidFill>
              </a:rPr>
              <a:t>If we have a fixed capacity per Car Brand/Make</a:t>
            </a:r>
          </a:p>
          <a:p>
            <a:r>
              <a:rPr lang="en-US" sz="3200" b="1" dirty="0">
                <a:solidFill>
                  <a:srgbClr val="002060"/>
                </a:solidFill>
              </a:rPr>
              <a:t>Demand: </a:t>
            </a:r>
            <a:r>
              <a:rPr lang="en-US" sz="3200" dirty="0">
                <a:solidFill>
                  <a:srgbClr val="002060"/>
                </a:solidFill>
              </a:rPr>
              <a:t>If there is a Market Restrictions</a:t>
            </a:r>
            <a:endParaRPr lang="es-PE" sz="3200" dirty="0">
              <a:solidFill>
                <a:srgbClr val="00206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655</Words>
  <Application>Microsoft Macintosh PowerPoint</Application>
  <PresentationFormat>Custom</PresentationFormat>
  <Paragraphs>102</Paragraphs>
  <Slides>14</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Times New Roman</vt:lpstr>
      <vt:lpstr>Calibri</vt:lpstr>
      <vt:lpstr>Cambria Math</vt:lpstr>
      <vt:lpstr>Public Sans Bold</vt:lpstr>
      <vt:lpstr>Public Sans</vt:lpstr>
      <vt:lpstr>Bernoru UltraExpanded</vt:lpstr>
      <vt:lpstr>Abadi MT Condensed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Tekwani, Maneesh</cp:lastModifiedBy>
  <cp:revision>13</cp:revision>
  <dcterms:created xsi:type="dcterms:W3CDTF">2006-08-16T00:00:00Z</dcterms:created>
  <dcterms:modified xsi:type="dcterms:W3CDTF">2023-10-05T18:38:02Z</dcterms:modified>
  <dc:identifier>DAFwVz1SeXM</dc:identifier>
</cp:coreProperties>
</file>